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2"/>
  </p:notesMasterIdLst>
  <p:sldIdLst>
    <p:sldId id="256" r:id="rId2"/>
    <p:sldId id="266" r:id="rId3"/>
    <p:sldId id="267" r:id="rId4"/>
    <p:sldId id="270" r:id="rId5"/>
    <p:sldId id="271" r:id="rId6"/>
    <p:sldId id="272" r:id="rId7"/>
    <p:sldId id="268" r:id="rId8"/>
    <p:sldId id="290" r:id="rId9"/>
    <p:sldId id="291" r:id="rId10"/>
    <p:sldId id="296" r:id="rId11"/>
    <p:sldId id="293" r:id="rId12"/>
    <p:sldId id="289" r:id="rId13"/>
    <p:sldId id="279" r:id="rId14"/>
    <p:sldId id="297" r:id="rId15"/>
    <p:sldId id="292" r:id="rId16"/>
    <p:sldId id="294" r:id="rId17"/>
    <p:sldId id="257" r:id="rId18"/>
    <p:sldId id="288" r:id="rId19"/>
    <p:sldId id="298" r:id="rId20"/>
    <p:sldId id="29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76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FDD5B-38B3-2541-8740-6D7846D8079D}" type="datetimeFigureOut">
              <a:rPr lang="fr-FR" smtClean="0"/>
              <a:pPr/>
              <a:t>12/06/14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89DD-8F50-584F-A8C0-381472E83A3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5908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4469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4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4469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4469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69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69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5908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9"/>
            <a:ext cx="4716495" cy="3490605"/>
          </a:xfrm>
          <a:noFill/>
        </p:spPr>
        <p:txBody>
          <a:bodyPr wrap="none" anchor="ctr"/>
          <a:lstStyle/>
          <a:p>
            <a:endParaRPr lang="fr-FR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8" y="2276872"/>
            <a:ext cx="9142412" cy="1470025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588" y="4149080"/>
            <a:ext cx="9145588" cy="888504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1588" y="143248"/>
            <a:ext cx="91852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sz="3600" b="1" dirty="0">
                <a:latin typeface="+mn-lt"/>
              </a:rPr>
              <a:t>Congrès  </a:t>
            </a:r>
            <a:r>
              <a:rPr lang="fr-FR" sz="3600" b="1" dirty="0" smtClean="0">
                <a:latin typeface="+mn-lt"/>
              </a:rPr>
              <a:t>SFCTCV 2014</a:t>
            </a:r>
          </a:p>
          <a:p>
            <a:pPr algn="ctr" eaLnBrk="1" hangingPunct="1">
              <a:lnSpc>
                <a:spcPct val="100000"/>
              </a:lnSpc>
            </a:pPr>
            <a:r>
              <a:rPr lang="fr-FR" sz="3600" b="1" dirty="0" smtClean="0">
                <a:latin typeface="+mn-lt"/>
              </a:rPr>
              <a:t> </a:t>
            </a:r>
            <a:r>
              <a:rPr lang="fr-FR" sz="3600" b="1" dirty="0">
                <a:latin typeface="+mn-lt"/>
              </a:rPr>
              <a:t>TOURS  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588" y="1498600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38100"/>
            <a:ext cx="15573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88313" y="191449"/>
            <a:ext cx="1485469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31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Conflits d’Intérêts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1588" y="980728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1600" b="1" spc="220" baseline="3000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e</a:t>
            </a:r>
            <a:r>
              <a:rPr lang="fr-FR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TOURS – 11/14 Juin 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94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1600" b="1" spc="220" baseline="3000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e</a:t>
            </a:r>
            <a:r>
              <a:rPr lang="fr-FR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TOURS – 11/14 Juin 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588" y="980728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23528" y="116632"/>
            <a:ext cx="8496944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Modifiez le style du titre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31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588" y="980728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1600" b="1" spc="220" baseline="3000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e</a:t>
            </a:r>
            <a:r>
              <a:rPr lang="fr-FR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TOURS – 11/14 Juin 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2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4FF9-F33B-460B-920B-65558812683F}" type="datetimeFigureOut">
              <a:rPr lang="fr-FR" smtClean="0"/>
              <a:pPr/>
              <a:t>12/06/14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0E74-D853-44A9-AE70-A057E9F128B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588" y="980728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1600" b="1" spc="220" baseline="3000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e</a:t>
            </a:r>
            <a:r>
              <a:rPr lang="fr-FR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TOURS – 11/14 Juin 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spc="22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2000" b="1" spc="220" baseline="3000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è</a:t>
            </a:r>
            <a:r>
              <a:rPr lang="fr-FR" sz="1200" b="1" spc="22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>
                <a:solidFill>
                  <a:schemeClr val="tx1"/>
                </a:solidFill>
                <a:latin typeface="+mj-lt"/>
              </a:rPr>
              <a:t>TOURS – 11/14 </a:t>
            </a:r>
            <a:r>
              <a:rPr lang="en-US" sz="1200" b="1" spc="220" dirty="0" err="1">
                <a:solidFill>
                  <a:schemeClr val="tx1"/>
                </a:solidFill>
                <a:latin typeface="+mj-lt"/>
              </a:rPr>
              <a:t>juin</a:t>
            </a:r>
            <a:r>
              <a:rPr lang="en-US" sz="1200" b="1" spc="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588" y="980728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27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4FF9-F33B-460B-920B-65558812683F}" type="datetimeFigureOut">
              <a:rPr lang="fr-FR" smtClean="0"/>
              <a:pPr/>
              <a:t>12/06/14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0E74-D853-44A9-AE70-A057E9F128B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1600" b="1" spc="220" baseline="3000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e</a:t>
            </a:r>
            <a:r>
              <a:rPr lang="fr-FR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TOURS – 11/14 Juin 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86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688" y="998191"/>
            <a:ext cx="5515000" cy="3729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-49783" y="6453336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/>
          <p:nvPr userDrawn="1"/>
        </p:nvSpPr>
        <p:spPr>
          <a:xfrm>
            <a:off x="-49783" y="6498000"/>
            <a:ext cx="9193783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spc="22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67</a:t>
            </a:r>
            <a:r>
              <a:rPr lang="fr-FR" sz="2000" b="1" spc="220" baseline="3000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è</a:t>
            </a:r>
            <a:r>
              <a:rPr lang="fr-FR" sz="1200" b="1" spc="22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Congrès de Chirurgie Thoracique et Cardio-Vasculaire -</a:t>
            </a:r>
            <a:r>
              <a:rPr lang="en-US" sz="1200" b="1" spc="220" dirty="0">
                <a:solidFill>
                  <a:schemeClr val="tx1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sz="1200" b="1" spc="220" dirty="0">
                <a:solidFill>
                  <a:schemeClr val="tx1"/>
                </a:solidFill>
                <a:latin typeface="+mj-lt"/>
              </a:rPr>
              <a:t>TOURS – 11/14 </a:t>
            </a:r>
            <a:r>
              <a:rPr lang="en-US" sz="1200" b="1" spc="220" dirty="0" err="1">
                <a:solidFill>
                  <a:schemeClr val="tx1"/>
                </a:solidFill>
                <a:latin typeface="+mj-lt"/>
              </a:rPr>
              <a:t>juin</a:t>
            </a:r>
            <a:r>
              <a:rPr lang="en-US" sz="1200" b="1" spc="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spc="220" dirty="0" smtClean="0">
                <a:solidFill>
                  <a:schemeClr val="tx1"/>
                </a:solidFill>
                <a:latin typeface="+mj-lt"/>
              </a:rPr>
              <a:t>2014       </a:t>
            </a:r>
            <a:fld id="{20DB0E74-D853-44A9-AE70-A057E9F128BA}" type="slidenum">
              <a:rPr lang="fr-FR" sz="1200" b="1" smtClean="0">
                <a:solidFill>
                  <a:schemeClr val="tx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spc="22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588" y="980728"/>
            <a:ext cx="9182100" cy="174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33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72481" y="256348"/>
            <a:ext cx="7783200" cy="11377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72481" y="1781468"/>
            <a:ext cx="3896640" cy="2165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07361" y="1781468"/>
            <a:ext cx="3896640" cy="2165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72481" y="4085710"/>
            <a:ext cx="3896640" cy="2165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07361" y="4085710"/>
            <a:ext cx="3896640" cy="2165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4FF9-F33B-460B-920B-65558812683F}" type="datetimeFigureOut">
              <a:rPr lang="fr-FR" smtClean="0"/>
              <a:pPr/>
              <a:t>12/06/14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0E74-D853-44A9-AE70-A057E9F128B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32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62" y="4732040"/>
            <a:ext cx="9122838" cy="144016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FARHAT Fadi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Service de chirurgie cardiovasculaire B, Hôpital Louis Pradel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Bron, FRANCE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-4936" y="250484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icuspidie aortique</a:t>
            </a:r>
          </a:p>
          <a:p>
            <a:pPr algn="ctr">
              <a:defRPr/>
            </a:pPr>
            <a:r>
              <a:rPr lang="fr-FR" sz="4000" b="1" dirty="0" smtClean="0">
                <a:solidFill>
                  <a:schemeClr val="tx2">
                    <a:lumMod val="50000"/>
                  </a:schemeClr>
                </a:solidFill>
              </a:rPr>
              <a:t>Indication opératoire et limites des recommandations</a:t>
            </a:r>
            <a:endParaRPr lang="fr-FR" sz="4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3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FACTEURS PREDICTIFS DE CHIRURGIE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120 patients, suivi 86 mois</a:t>
            </a:r>
          </a:p>
          <a:p>
            <a:r>
              <a:rPr lang="fr-FR" dirty="0" smtClean="0"/>
              <a:t>28% de chirurgie (âge 56±12 ans)</a:t>
            </a:r>
          </a:p>
          <a:p>
            <a:r>
              <a:rPr lang="fr-FR" u="sng" dirty="0" smtClean="0"/>
              <a:t>Indication</a:t>
            </a:r>
            <a:r>
              <a:rPr lang="fr-FR" dirty="0" smtClean="0"/>
              <a:t>: dysfonction valvulaire 64%, aorte 36%</a:t>
            </a:r>
          </a:p>
          <a:p>
            <a:r>
              <a:rPr lang="fr-FR" dirty="0" smtClean="0"/>
              <a:t>IA plus fréquente au début du suivi, RA plus fréquent sur l’indication</a:t>
            </a:r>
          </a:p>
          <a:p>
            <a:r>
              <a:rPr lang="fr-FR" dirty="0" smtClean="0"/>
              <a:t>IA plus jeunes (</a:t>
            </a:r>
            <a:r>
              <a:rPr lang="fr-FR" dirty="0" err="1" smtClean="0"/>
              <a:t>cut</a:t>
            </a:r>
            <a:r>
              <a:rPr lang="fr-FR" dirty="0" smtClean="0"/>
              <a:t> off 55 ans)</a:t>
            </a:r>
          </a:p>
          <a:p>
            <a:r>
              <a:rPr lang="fr-FR" dirty="0" smtClean="0"/>
              <a:t>Facteurs prédictifs de chirurgie</a:t>
            </a:r>
          </a:p>
          <a:p>
            <a:pPr lvl="1"/>
            <a:r>
              <a:rPr lang="fr-FR" dirty="0" smtClean="0"/>
              <a:t>RA</a:t>
            </a:r>
          </a:p>
          <a:p>
            <a:pPr lvl="1"/>
            <a:r>
              <a:rPr lang="fr-FR" dirty="0" smtClean="0"/>
              <a:t>Dilatation aorte ascendante</a:t>
            </a:r>
          </a:p>
          <a:p>
            <a:pPr lvl="1"/>
            <a:r>
              <a:rPr lang="fr-FR" dirty="0" smtClean="0"/>
              <a:t>DTDVG&gt;60mm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61076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Times New Roman" pitchFamily="-106" charset="0"/>
              </a:rPr>
              <a:t>Alegret</a:t>
            </a:r>
            <a:r>
              <a:rPr lang="en-GB" dirty="0" smtClean="0">
                <a:latin typeface="Times New Roman" pitchFamily="-106" charset="0"/>
              </a:rPr>
              <a:t> </a:t>
            </a:r>
            <a:r>
              <a:rPr lang="en-GB" dirty="0" smtClean="0">
                <a:latin typeface="Times New Roman" pitchFamily="-106" charset="0"/>
              </a:rPr>
              <a:t>et al.</a:t>
            </a:r>
            <a:r>
              <a:rPr lang="en-GB" dirty="0" smtClean="0">
                <a:latin typeface="Times New Roman" pitchFamily="-106" charset="0"/>
              </a:rPr>
              <a:t> </a:t>
            </a:r>
            <a:r>
              <a:rPr lang="en-GB" i="1" dirty="0" err="1" smtClean="0">
                <a:latin typeface="Times New Roman" pitchFamily="-106" charset="0"/>
              </a:rPr>
              <a:t>Int</a:t>
            </a:r>
            <a:r>
              <a:rPr lang="en-GB" i="1" dirty="0" smtClean="0">
                <a:latin typeface="Times New Roman" pitchFamily="-106" charset="0"/>
              </a:rPr>
              <a:t> J Med </a:t>
            </a:r>
            <a:r>
              <a:rPr lang="en-GB" i="1" dirty="0" err="1" smtClean="0">
                <a:latin typeface="Times New Roman" pitchFamily="-106" charset="0"/>
              </a:rPr>
              <a:t>Sci</a:t>
            </a:r>
            <a:r>
              <a:rPr lang="en-GB" dirty="0" smtClean="0">
                <a:latin typeface="Times New Roman" pitchFamily="-106" charset="0"/>
              </a:rPr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CHIRURGIE PLUS PRÉCOCE Si BICUSPIDIE?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212 patients asymptomatiques, suivi sur 20 ans</a:t>
            </a:r>
          </a:p>
          <a:p>
            <a:r>
              <a:rPr lang="fr-FR" dirty="0" smtClean="0"/>
              <a:t>Age moyen d’intervention sur la valve aortique</a:t>
            </a:r>
          </a:p>
          <a:p>
            <a:pPr lvl="1"/>
            <a:r>
              <a:rPr lang="fr-FR" dirty="0" smtClean="0"/>
              <a:t>40±20 ans si bicuspidie</a:t>
            </a:r>
          </a:p>
          <a:p>
            <a:pPr lvl="1"/>
            <a:r>
              <a:rPr lang="fr-FR" dirty="0" smtClean="0"/>
              <a:t>67±16 ans si </a:t>
            </a:r>
            <a:r>
              <a:rPr lang="fr-FR" dirty="0" err="1" smtClean="0"/>
              <a:t>tricuspidie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15000" y="610766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Times New Roman" pitchFamily="-106" charset="0"/>
              </a:rPr>
              <a:t>Michelena</a:t>
            </a:r>
            <a:r>
              <a:rPr lang="en-GB" dirty="0" smtClean="0">
                <a:latin typeface="Times New Roman" pitchFamily="-106" charset="0"/>
              </a:rPr>
              <a:t> </a:t>
            </a:r>
            <a:r>
              <a:rPr lang="en-GB" dirty="0" smtClean="0">
                <a:latin typeface="Times New Roman" pitchFamily="-106" charset="0"/>
              </a:rPr>
              <a:t>et al.</a:t>
            </a:r>
            <a:r>
              <a:rPr lang="en-GB" dirty="0" smtClean="0">
                <a:latin typeface="Times New Roman" pitchFamily="-106" charset="0"/>
              </a:rPr>
              <a:t> </a:t>
            </a:r>
            <a:r>
              <a:rPr lang="en-GB" i="1" dirty="0" smtClean="0">
                <a:latin typeface="Times New Roman" pitchFamily="-106" charset="0"/>
              </a:rPr>
              <a:t>Circulation</a:t>
            </a:r>
            <a:r>
              <a:rPr lang="en-GB" dirty="0" smtClean="0">
                <a:latin typeface="Times New Roman" pitchFamily="-106" charset="0"/>
              </a:rPr>
              <a:t> 2008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4082"/>
          </a:xfrm>
        </p:spPr>
        <p:txBody>
          <a:bodyPr>
            <a:noAutofit/>
          </a:bodyPr>
          <a:lstStyle/>
          <a:p>
            <a:r>
              <a:rPr lang="en-GB" sz="4000" dirty="0" smtClean="0"/>
              <a:t>RESULTATS EN CAS DE REPARATION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800" dirty="0" smtClean="0"/>
              <a:t>De 1995 </a:t>
            </a:r>
            <a:r>
              <a:rPr lang="en-GB" sz="2800" dirty="0" err="1" smtClean="0"/>
              <a:t>à</a:t>
            </a:r>
            <a:r>
              <a:rPr lang="en-GB" sz="2800" dirty="0" smtClean="0"/>
              <a:t> 2006, 427 patients</a:t>
            </a:r>
          </a:p>
          <a:p>
            <a:pPr>
              <a:lnSpc>
                <a:spcPct val="96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800" dirty="0" smtClean="0"/>
              <a:t>Valves </a:t>
            </a:r>
            <a:r>
              <a:rPr lang="en-GB" sz="2800" dirty="0" err="1" smtClean="0"/>
              <a:t>bicuspides</a:t>
            </a:r>
            <a:r>
              <a:rPr lang="en-GB" sz="2800" dirty="0" smtClean="0"/>
              <a:t> (181) et </a:t>
            </a:r>
            <a:r>
              <a:rPr lang="en-GB" sz="2800" dirty="0" err="1" smtClean="0"/>
              <a:t>tricuspides</a:t>
            </a:r>
            <a:r>
              <a:rPr lang="en-GB" sz="2800" dirty="0" smtClean="0"/>
              <a:t> (246)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6107668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Times New Roman" pitchFamily="-106" charset="0"/>
              </a:rPr>
              <a:t>Aicher</a:t>
            </a:r>
            <a:r>
              <a:rPr lang="en-GB" dirty="0" smtClean="0">
                <a:latin typeface="Times New Roman" pitchFamily="-106" charset="0"/>
              </a:rPr>
              <a:t> et al. JTCS 2007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66800" y="2743200"/>
          <a:ext cx="6951980" cy="32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Plicature de </a:t>
                      </a:r>
                      <a:r>
                        <a:rPr lang="fr-FR" sz="2000" dirty="0" err="1" smtClean="0"/>
                        <a:t>cusps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Résection triangulaire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Patch péricardique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Mortalité hospitalière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3.3%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2.5%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0%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Survie à 5 ans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91%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99%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89%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Réintervention</a:t>
                      </a:r>
                      <a:r>
                        <a:rPr lang="fr-FR" sz="2000" dirty="0" smtClean="0"/>
                        <a:t> à 5 ans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6%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Absence de RVA à 5 ans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97%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98%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99%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0"/>
            <a:ext cx="7799040" cy="113916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 smtClean="0"/>
              <a:t>RESULTATS EN CAS DE REPARATION</a:t>
            </a:r>
            <a:endParaRPr lang="en-GB" sz="4000" b="0" dirty="0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781468"/>
            <a:ext cx="7947360" cy="4471669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8000640" cy="4452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77000" y="6107668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Times New Roman" pitchFamily="-106" charset="0"/>
              </a:rPr>
              <a:t>Aicher</a:t>
            </a:r>
            <a:r>
              <a:rPr lang="en-GB" dirty="0" smtClean="0">
                <a:latin typeface="Times New Roman" pitchFamily="-106" charset="0"/>
              </a:rPr>
              <a:t> et al. JTCS 2007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FACTEURS EVOLUTIFS SUR L’AORTE SI BAV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280 patients, BAV asymptomatique</a:t>
            </a:r>
          </a:p>
          <a:p>
            <a:r>
              <a:rPr lang="fr-FR" dirty="0" smtClean="0"/>
              <a:t>Dilatation aortique dans 83% des patients, surtout segment I (</a:t>
            </a:r>
            <a:r>
              <a:rPr lang="fr-FR" u="sng" dirty="0" smtClean="0"/>
              <a:t>facteurs prédictifs</a:t>
            </a:r>
            <a:r>
              <a:rPr lang="fr-FR" dirty="0" smtClean="0"/>
              <a:t>: âge, RA)</a:t>
            </a:r>
          </a:p>
          <a:p>
            <a:r>
              <a:rPr lang="fr-FR" dirty="0" smtClean="0"/>
              <a:t>Dilatation du segment 0 : âge (&gt;60 ans), sexe masculin, IA (et non RA)</a:t>
            </a:r>
          </a:p>
          <a:p>
            <a:r>
              <a:rPr lang="fr-FR" dirty="0" smtClean="0"/>
              <a:t>Facteurs prédictifs de chirurgie</a:t>
            </a:r>
          </a:p>
          <a:p>
            <a:pPr lvl="1"/>
            <a:r>
              <a:rPr lang="fr-FR" dirty="0" smtClean="0"/>
              <a:t>RA</a:t>
            </a:r>
          </a:p>
          <a:p>
            <a:pPr lvl="1"/>
            <a:r>
              <a:rPr lang="fr-FR" dirty="0" smtClean="0"/>
              <a:t>HTA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343400" y="6107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itchFamily="-106" charset="0"/>
              </a:rPr>
              <a:t>Della Corte </a:t>
            </a:r>
            <a:r>
              <a:rPr lang="en-GB" dirty="0" smtClean="0">
                <a:latin typeface="Times New Roman" pitchFamily="-106" charset="0"/>
              </a:rPr>
              <a:t>et al.</a:t>
            </a:r>
            <a:r>
              <a:rPr lang="en-GB" dirty="0" smtClean="0">
                <a:latin typeface="Times New Roman" pitchFamily="-106" charset="0"/>
              </a:rPr>
              <a:t> </a:t>
            </a:r>
            <a:r>
              <a:rPr lang="en-GB" i="1" dirty="0" err="1" smtClean="0">
                <a:latin typeface="Times New Roman" pitchFamily="-106" charset="0"/>
              </a:rPr>
              <a:t>E</a:t>
            </a:r>
            <a:r>
              <a:rPr lang="en-GB" i="1" dirty="0" err="1" smtClean="0">
                <a:latin typeface="Times New Roman" pitchFamily="-106" charset="0"/>
              </a:rPr>
              <a:t>ur</a:t>
            </a:r>
            <a:r>
              <a:rPr lang="en-GB" i="1" dirty="0" smtClean="0">
                <a:latin typeface="Times New Roman" pitchFamily="-106" charset="0"/>
              </a:rPr>
              <a:t> J </a:t>
            </a:r>
            <a:r>
              <a:rPr lang="en-GB" i="1" dirty="0" err="1" smtClean="0">
                <a:latin typeface="Times New Roman" pitchFamily="-106" charset="0"/>
              </a:rPr>
              <a:t>Cardiothorac</a:t>
            </a:r>
            <a:r>
              <a:rPr lang="en-GB" i="1" dirty="0" smtClean="0">
                <a:latin typeface="Times New Roman" pitchFamily="-106" charset="0"/>
              </a:rPr>
              <a:t> </a:t>
            </a:r>
            <a:r>
              <a:rPr lang="en-GB" i="1" dirty="0" err="1" smtClean="0">
                <a:latin typeface="Times New Roman" pitchFamily="-106" charset="0"/>
              </a:rPr>
              <a:t>Surg</a:t>
            </a:r>
            <a:r>
              <a:rPr lang="en-GB" dirty="0" smtClean="0">
                <a:latin typeface="Times New Roman" pitchFamily="-106" charset="0"/>
              </a:rPr>
              <a:t> 2007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372600" cy="634082"/>
          </a:xfrm>
        </p:spPr>
        <p:txBody>
          <a:bodyPr>
            <a:noAutofit/>
          </a:bodyPr>
          <a:lstStyle/>
          <a:p>
            <a:pPr lvl="1" algn="ctr">
              <a:lnSpc>
                <a:spcPct val="86000"/>
              </a:lnSpc>
              <a:spcAft>
                <a:spcPts val="1293"/>
              </a:spcAft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3200" dirty="0" smtClean="0"/>
              <a:t>BICUSPIDIE ET REMPLACEMENT DE L'AORTE ASCENDANTE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473952" y="6063785"/>
            <a:ext cx="4365248" cy="337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86000"/>
              </a:lnSpc>
              <a:spcAft>
                <a:spcPts val="1293"/>
              </a:spcAft>
              <a:buNone/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b="1" i="1" dirty="0" smtClean="0"/>
              <a:t>ESC Guidelines, </a:t>
            </a:r>
            <a:r>
              <a:rPr lang="en-GB" b="1" i="1" dirty="0" err="1" smtClean="0"/>
              <a:t>Eur</a:t>
            </a:r>
            <a:r>
              <a:rPr lang="en-GB" b="1" i="1" dirty="0" smtClean="0"/>
              <a:t> Heart J 2007;28, 230-68</a:t>
            </a:r>
            <a:endParaRPr lang="en-GB" sz="2200" b="1" i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072272"/>
            <a:ext cx="7957440" cy="273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Pourquoi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Croissance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remplacements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fréquents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indépendamment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 la </a:t>
            </a:r>
            <a:r>
              <a:rPr kumimoji="0" lang="en-GB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valvulaire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Davies et al.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 </a:t>
            </a: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Diamètre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aorte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=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 mm</a:t>
            </a:r>
          </a:p>
          <a:p>
            <a:pPr marL="742950" marR="0" lvl="1" indent="-285750" algn="r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Borger A et al. JTCS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2004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Techniques?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vTT7f5838b0.I" pitchFamily="16" charset="0"/>
                <a:ea typeface="+mn-ea"/>
                <a:cs typeface="+mn-cs"/>
              </a:rPr>
              <a:t>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vTT7f5838b0.I" pitchFamily="16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1737"/>
            <a:ext cx="914400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5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Autofit/>
          </a:bodyPr>
          <a:lstStyle/>
          <a:p>
            <a:r>
              <a:rPr lang="fr-FR" sz="3200" dirty="0" smtClean="0"/>
              <a:t>APPROCHE ASSOCIEE SUR L’AORTE ASCENDANTE</a:t>
            </a:r>
            <a:endParaRPr lang="fr-FR" sz="3200" dirty="0"/>
          </a:p>
        </p:txBody>
      </p:sp>
      <p:pic>
        <p:nvPicPr>
          <p:cNvPr id="4" name="Espace réservé du contenu 3" descr="imag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5173"/>
            <a:ext cx="8229600" cy="3596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372600" cy="634082"/>
          </a:xfrm>
        </p:spPr>
        <p:txBody>
          <a:bodyPr>
            <a:noAutofit/>
          </a:bodyPr>
          <a:lstStyle/>
          <a:p>
            <a:pPr lvl="1" algn="ctr">
              <a:lnSpc>
                <a:spcPct val="86000"/>
              </a:lnSpc>
              <a:spcAft>
                <a:spcPts val="1293"/>
              </a:spcAft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3200" b="1" dirty="0" smtClean="0"/>
              <a:t>INDICATIONS CHIRURGICALES SUR</a:t>
            </a:r>
            <a:br>
              <a:rPr lang="en-GB" sz="3200" b="1" dirty="0" smtClean="0"/>
            </a:br>
            <a:r>
              <a:rPr lang="en-GB" sz="3200" b="1" dirty="0" smtClean="0"/>
              <a:t>L’AORTE ASCENDANTE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lvl="1">
              <a:lnSpc>
                <a:spcPct val="86000"/>
              </a:lnSpc>
              <a:spcAft>
                <a:spcPts val="1293"/>
              </a:spcAft>
              <a:buNone/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2400" b="1" dirty="0" smtClean="0"/>
              <a:t>Patients who have aortic root disease with maximal aortic diameter</a:t>
            </a:r>
          </a:p>
          <a:p>
            <a:pPr lvl="3">
              <a:lnSpc>
                <a:spcPct val="86000"/>
              </a:lnSpc>
              <a:spcAft>
                <a:spcPts val="1293"/>
              </a:spcAft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2400" b="1" dirty="0" smtClean="0"/>
              <a:t>&gt; or = 45 mm for patients with </a:t>
            </a:r>
            <a:r>
              <a:rPr lang="en-GB" sz="2400" b="1" dirty="0" err="1" smtClean="0"/>
              <a:t>Marfan's</a:t>
            </a:r>
            <a:r>
              <a:rPr lang="en-GB" sz="2400" b="1" dirty="0" smtClean="0"/>
              <a:t> syndrome</a:t>
            </a:r>
          </a:p>
          <a:p>
            <a:pPr lvl="3">
              <a:lnSpc>
                <a:spcPct val="86000"/>
              </a:lnSpc>
              <a:spcAft>
                <a:spcPts val="1293"/>
              </a:spcAft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2400" b="1" u="sng" dirty="0" smtClean="0"/>
              <a:t>&gt; or = 50 mm for patients with bicuspid valves</a:t>
            </a:r>
          </a:p>
          <a:p>
            <a:pPr lvl="3">
              <a:lnSpc>
                <a:spcPct val="86000"/>
              </a:lnSpc>
              <a:spcAft>
                <a:spcPts val="1293"/>
              </a:spcAft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2400" b="1" dirty="0" smtClean="0"/>
              <a:t>&gt; or = 55 mm for other patients</a:t>
            </a:r>
          </a:p>
          <a:p>
            <a:pPr lvl="3">
              <a:lnSpc>
                <a:spcPct val="86000"/>
              </a:lnSpc>
              <a:spcAft>
                <a:spcPts val="1293"/>
              </a:spcAft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endParaRPr lang="en-GB" sz="2400" b="1" dirty="0" smtClean="0"/>
          </a:p>
          <a:p>
            <a:pPr lvl="1">
              <a:lnSpc>
                <a:spcPct val="86000"/>
              </a:lnSpc>
              <a:spcAft>
                <a:spcPts val="1293"/>
              </a:spcAft>
              <a:buNone/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sz="2400" b="1" dirty="0" smtClean="0"/>
              <a:t>« In borderline cases, the decision to replace the ascending aorta also relies on </a:t>
            </a:r>
            <a:r>
              <a:rPr lang="en-GB" sz="2400" b="1" dirty="0" err="1" smtClean="0"/>
              <a:t>perioperative</a:t>
            </a:r>
            <a:r>
              <a:rPr lang="en-GB" sz="2400" b="1" dirty="0" smtClean="0"/>
              <a:t> surgical findings as regards the thickness of the aortic wall and the status of the rest of the aorta. »</a:t>
            </a:r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4473952" y="6063785"/>
            <a:ext cx="4365248" cy="337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86000"/>
              </a:lnSpc>
              <a:spcAft>
                <a:spcPts val="1293"/>
              </a:spcAft>
              <a:buNone/>
              <a:tabLst>
                <a:tab pos="758892" algn="l"/>
                <a:tab pos="992175" algn="l"/>
                <a:tab pos="1399701" algn="l"/>
                <a:tab pos="1807227" algn="l"/>
                <a:tab pos="2214753" algn="l"/>
                <a:tab pos="2622279" algn="l"/>
                <a:tab pos="3029805" algn="l"/>
                <a:tab pos="3437331" algn="l"/>
                <a:tab pos="3844857" algn="l"/>
                <a:tab pos="4252383" algn="l"/>
                <a:tab pos="4659909" algn="l"/>
                <a:tab pos="5067435" algn="l"/>
                <a:tab pos="5474961" algn="l"/>
                <a:tab pos="5882487" algn="l"/>
                <a:tab pos="6290013" algn="l"/>
                <a:tab pos="6697539" algn="l"/>
                <a:tab pos="7105065" algn="l"/>
                <a:tab pos="7514031" algn="l"/>
                <a:tab pos="7920117" algn="l"/>
                <a:tab pos="8327643" algn="l"/>
                <a:tab pos="8735169" algn="l"/>
              </a:tabLst>
            </a:pPr>
            <a:r>
              <a:rPr lang="en-GB" b="1" i="1" dirty="0" smtClean="0"/>
              <a:t>ESC Guidelines, </a:t>
            </a:r>
            <a:r>
              <a:rPr lang="en-GB" b="1" i="1" dirty="0" err="1" smtClean="0"/>
              <a:t>Eur</a:t>
            </a:r>
            <a:r>
              <a:rPr lang="en-GB" b="1" i="1" dirty="0" smtClean="0"/>
              <a:t> Heart J 2007;28, 230-68</a:t>
            </a:r>
            <a:endParaRPr lang="en-GB" sz="2200" b="1" i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5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4082"/>
          </a:xfrm>
        </p:spPr>
        <p:txBody>
          <a:bodyPr>
            <a:noAutofit/>
          </a:bodyPr>
          <a:lstStyle/>
          <a:p>
            <a:r>
              <a:rPr lang="fr-FR" sz="3600" dirty="0" smtClean="0"/>
              <a:t>INDICATIONS CHIRURGICALES SI BICUSPIDIE</a:t>
            </a:r>
            <a:endParaRPr lang="fr-FR" sz="3600" dirty="0"/>
          </a:p>
        </p:txBody>
      </p:sp>
      <p:pic>
        <p:nvPicPr>
          <p:cNvPr id="4" name="Espace réservé du contenu 3" descr="image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90600"/>
            <a:ext cx="7772400" cy="4689787"/>
          </a:xfrm>
        </p:spPr>
      </p:pic>
      <p:sp>
        <p:nvSpPr>
          <p:cNvPr id="5" name="Rectangle 4"/>
          <p:cNvSpPr/>
          <p:nvPr/>
        </p:nvSpPr>
        <p:spPr>
          <a:xfrm>
            <a:off x="1219200" y="5638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Roberts WC, Ko JM. 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 by </a:t>
            </a:r>
            <a:r>
              <a:rPr lang="fr-FR" sz="1600" dirty="0" err="1" smtClean="0"/>
              <a:t>decades</a:t>
            </a:r>
            <a:r>
              <a:rPr lang="fr-FR" sz="1600" dirty="0" smtClean="0"/>
              <a:t> of </a:t>
            </a:r>
            <a:r>
              <a:rPr lang="fr-FR" sz="1600" dirty="0" err="1" smtClean="0"/>
              <a:t>unicuspid</a:t>
            </a:r>
            <a:r>
              <a:rPr lang="fr-FR" sz="1600" dirty="0" smtClean="0"/>
              <a:t>, </a:t>
            </a:r>
            <a:r>
              <a:rPr lang="fr-FR" sz="1600" dirty="0" err="1" smtClean="0"/>
              <a:t>bicuspid</a:t>
            </a:r>
            <a:r>
              <a:rPr lang="fr-FR" sz="1600" dirty="0" smtClean="0"/>
              <a:t>, and </a:t>
            </a:r>
            <a:r>
              <a:rPr lang="fr-FR" sz="1600" dirty="0" err="1" smtClean="0"/>
              <a:t>tricuspid</a:t>
            </a:r>
            <a:r>
              <a:rPr lang="fr-FR" sz="1600" dirty="0" smtClean="0"/>
              <a:t> </a:t>
            </a:r>
            <a:r>
              <a:rPr lang="fr-FR" sz="1600" dirty="0" err="1" smtClean="0"/>
              <a:t>aortic</a:t>
            </a:r>
            <a:r>
              <a:rPr lang="fr-FR" sz="1600" dirty="0" smtClean="0"/>
              <a:t> valves in </a:t>
            </a:r>
            <a:r>
              <a:rPr lang="fr-FR" sz="1600" dirty="0" err="1" smtClean="0"/>
              <a:t>adults</a:t>
            </a:r>
            <a:r>
              <a:rPr lang="fr-FR" sz="1600" dirty="0" smtClean="0"/>
              <a:t> </a:t>
            </a:r>
            <a:r>
              <a:rPr lang="fr-FR" sz="1600" dirty="0" err="1" smtClean="0"/>
              <a:t>having</a:t>
            </a:r>
            <a:r>
              <a:rPr lang="fr-FR" sz="1600" dirty="0" smtClean="0"/>
              <a:t> </a:t>
            </a:r>
            <a:r>
              <a:rPr lang="fr-FR" sz="1600" dirty="0" err="1" smtClean="0"/>
              <a:t>isolated</a:t>
            </a:r>
            <a:r>
              <a:rPr lang="fr-FR" sz="1600" dirty="0" smtClean="0"/>
              <a:t> </a:t>
            </a:r>
            <a:r>
              <a:rPr lang="fr-FR" sz="1600" dirty="0" err="1" smtClean="0"/>
              <a:t>aortic</a:t>
            </a:r>
            <a:r>
              <a:rPr lang="fr-FR" sz="1600" dirty="0" smtClean="0"/>
              <a:t> valve replacement for </a:t>
            </a:r>
            <a:r>
              <a:rPr lang="fr-FR" sz="1600" dirty="0" err="1" smtClean="0"/>
              <a:t>aortic</a:t>
            </a:r>
            <a:r>
              <a:rPr lang="fr-FR" sz="1600" dirty="0" smtClean="0"/>
              <a:t> </a:t>
            </a:r>
            <a:r>
              <a:rPr lang="fr-FR" sz="1600" dirty="0" err="1" smtClean="0"/>
              <a:t>stenosis</a:t>
            </a:r>
            <a:r>
              <a:rPr lang="fr-FR" sz="1600" dirty="0" smtClean="0"/>
              <a:t>, </a:t>
            </a:r>
            <a:r>
              <a:rPr lang="fr-FR" sz="1600" dirty="0" err="1" smtClean="0"/>
              <a:t>with</a:t>
            </a:r>
            <a:r>
              <a:rPr lang="fr-FR" sz="1600" dirty="0" smtClean="0"/>
              <a:t> or </a:t>
            </a:r>
            <a:r>
              <a:rPr lang="fr-FR" sz="1600" dirty="0" err="1" smtClean="0"/>
              <a:t>without</a:t>
            </a:r>
            <a:r>
              <a:rPr lang="fr-FR" sz="1600" dirty="0" smtClean="0"/>
              <a:t> </a:t>
            </a:r>
            <a:r>
              <a:rPr lang="fr-FR" sz="1600" dirty="0" err="1" smtClean="0"/>
              <a:t>associated</a:t>
            </a:r>
            <a:r>
              <a:rPr lang="fr-FR" sz="1600" dirty="0" smtClean="0"/>
              <a:t> </a:t>
            </a:r>
            <a:r>
              <a:rPr lang="fr-FR" sz="1600" dirty="0" err="1" smtClean="0"/>
              <a:t>aortic</a:t>
            </a:r>
            <a:r>
              <a:rPr lang="fr-FR" sz="1600" dirty="0" smtClean="0"/>
              <a:t> </a:t>
            </a:r>
            <a:r>
              <a:rPr lang="fr-FR" sz="1600" dirty="0" err="1" smtClean="0"/>
              <a:t>regurgitation</a:t>
            </a:r>
            <a:r>
              <a:rPr lang="fr-FR" sz="1600" dirty="0" smtClean="0"/>
              <a:t>. Circulation 2005; 111:920–5.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BAV ET CHIRURGIE CARDIAQUE ASSOCIEE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d’indication spécifique sur une BAV en cas de chirurgie autre associée (coronaire, mitrale..)</a:t>
            </a:r>
          </a:p>
          <a:p>
            <a:r>
              <a:rPr lang="fr-FR" u="sng" dirty="0" smtClean="0"/>
              <a:t>Patients âgés</a:t>
            </a:r>
            <a:r>
              <a:rPr lang="fr-FR" dirty="0" smtClean="0"/>
              <a:t>: résultats acceptables des approches par TAVI (</a:t>
            </a:r>
            <a:r>
              <a:rPr lang="fr-FR" dirty="0" err="1" smtClean="0"/>
              <a:t>Hayashida</a:t>
            </a:r>
            <a:r>
              <a:rPr lang="fr-FR" dirty="0" smtClean="0"/>
              <a:t> et </a:t>
            </a:r>
            <a:r>
              <a:rPr lang="fr-FR" dirty="0" err="1" smtClean="0"/>
              <a:t>al.</a:t>
            </a:r>
            <a:r>
              <a:rPr lang="fr-FR" i="1" dirty="0" err="1" smtClean="0"/>
              <a:t>Circ</a:t>
            </a:r>
            <a:r>
              <a:rPr lang="fr-FR" i="1" dirty="0" smtClean="0"/>
              <a:t> </a:t>
            </a:r>
            <a:r>
              <a:rPr lang="fr-FR" i="1" dirty="0" err="1" smtClean="0"/>
              <a:t>Cardiovasc</a:t>
            </a:r>
            <a:r>
              <a:rPr lang="fr-FR" i="1" dirty="0" smtClean="0"/>
              <a:t> </a:t>
            </a:r>
            <a:r>
              <a:rPr lang="fr-FR" i="1" dirty="0" err="1" smtClean="0"/>
              <a:t>Interv</a:t>
            </a:r>
            <a:r>
              <a:rPr lang="fr-FR" dirty="0" smtClean="0"/>
              <a:t> 2013)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0"/>
            <a:ext cx="7809120" cy="114636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/>
              <a:t>EPIDEMIOLOGIE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2160" y="1468955"/>
            <a:ext cx="8144640" cy="5188865"/>
          </a:xfrm>
        </p:spPr>
        <p:txBody>
          <a:bodyPr/>
          <a:lstStyle/>
          <a:p>
            <a:pPr>
              <a:lnSpc>
                <a:spcPct val="98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b="1" dirty="0" err="1"/>
              <a:t>Bicuspidie</a:t>
            </a:r>
            <a:r>
              <a:rPr lang="en-GB" sz="2500" b="1" dirty="0"/>
              <a:t> </a:t>
            </a:r>
            <a:r>
              <a:rPr lang="en-GB" sz="2500" b="1" dirty="0" err="1"/>
              <a:t>aortique</a:t>
            </a:r>
            <a:r>
              <a:rPr lang="en-GB" sz="2500" b="1" dirty="0"/>
              <a:t> :</a:t>
            </a:r>
            <a:r>
              <a:rPr lang="en-GB" sz="2500" dirty="0"/>
              <a:t> </a:t>
            </a:r>
          </a:p>
          <a:p>
            <a:pPr lvl="1"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/>
              <a:t>anomalie</a:t>
            </a:r>
            <a:r>
              <a:rPr lang="en-GB" sz="2200" dirty="0"/>
              <a:t> </a:t>
            </a:r>
            <a:r>
              <a:rPr lang="en-GB" sz="2200" dirty="0" err="1"/>
              <a:t>cardiaque</a:t>
            </a:r>
            <a:r>
              <a:rPr lang="en-GB" sz="2200" dirty="0"/>
              <a:t> </a:t>
            </a:r>
            <a:r>
              <a:rPr lang="en-GB" sz="2200" dirty="0" err="1"/>
              <a:t>congénitale</a:t>
            </a:r>
            <a:r>
              <a:rPr lang="en-GB" sz="2200" dirty="0"/>
              <a:t> la plus </a:t>
            </a:r>
            <a:r>
              <a:rPr lang="en-GB" sz="2200" dirty="0" err="1"/>
              <a:t>fréquente</a:t>
            </a:r>
            <a:r>
              <a:rPr lang="en-GB" sz="2200" dirty="0"/>
              <a:t> </a:t>
            </a:r>
            <a:r>
              <a:rPr lang="en-GB" sz="2200" b="1" dirty="0"/>
              <a:t>(1 </a:t>
            </a:r>
            <a:r>
              <a:rPr lang="en-GB" sz="2200" b="1" dirty="0" err="1"/>
              <a:t>à</a:t>
            </a:r>
            <a:r>
              <a:rPr lang="en-GB" sz="2200" b="1" dirty="0"/>
              <a:t> 2 %)</a:t>
            </a:r>
          </a:p>
          <a:p>
            <a:pPr lvl="1"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/>
              <a:t>cause la plus </a:t>
            </a:r>
            <a:r>
              <a:rPr lang="en-GB" sz="2200" dirty="0" err="1"/>
              <a:t>fréquente</a:t>
            </a:r>
            <a:r>
              <a:rPr lang="en-GB" sz="2200" dirty="0"/>
              <a:t> de </a:t>
            </a:r>
            <a:r>
              <a:rPr lang="en-GB" sz="2200" dirty="0" err="1"/>
              <a:t>maladie</a:t>
            </a:r>
            <a:r>
              <a:rPr lang="en-GB" sz="2200" dirty="0"/>
              <a:t> </a:t>
            </a:r>
            <a:r>
              <a:rPr lang="en-GB" sz="2200" dirty="0" err="1"/>
              <a:t>aortique</a:t>
            </a:r>
            <a:r>
              <a:rPr lang="en-GB" sz="2200" dirty="0"/>
              <a:t> </a:t>
            </a:r>
            <a:r>
              <a:rPr lang="en-GB" sz="2200" b="1" dirty="0" err="1"/>
              <a:t>avant</a:t>
            </a:r>
            <a:r>
              <a:rPr lang="en-GB" sz="2200" b="1" dirty="0"/>
              <a:t> 70 </a:t>
            </a:r>
            <a:r>
              <a:rPr lang="en-GB" sz="2200" b="1" dirty="0" err="1"/>
              <a:t>ans</a:t>
            </a:r>
            <a:r>
              <a:rPr lang="en-GB" sz="2200" dirty="0"/>
              <a:t> (35% des RVA), sex ratio = 4 hommes/1 femme </a:t>
            </a:r>
            <a:endParaRPr lang="en-GB" sz="2200" dirty="0" smtClean="0"/>
          </a:p>
          <a:p>
            <a:pPr algn="r">
              <a:lnSpc>
                <a:spcPct val="98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i="1" baseline="33000" dirty="0" smtClean="0"/>
              <a:t> </a:t>
            </a:r>
          </a:p>
          <a:p>
            <a:pPr>
              <a:lnSpc>
                <a:spcPct val="98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b="1" dirty="0" err="1"/>
              <a:t>Déterminisme</a:t>
            </a:r>
            <a:r>
              <a:rPr lang="en-GB" sz="2500" b="1" dirty="0"/>
              <a:t> </a:t>
            </a:r>
            <a:r>
              <a:rPr lang="en-GB" sz="2500" b="1" dirty="0" err="1"/>
              <a:t>génétique</a:t>
            </a:r>
            <a:r>
              <a:rPr lang="en-GB" sz="2500" b="1" dirty="0"/>
              <a:t> :</a:t>
            </a:r>
            <a:r>
              <a:rPr lang="en-GB" sz="2500" dirty="0"/>
              <a:t> </a:t>
            </a:r>
            <a:endParaRPr lang="en-GB" sz="2500" dirty="0" smtClean="0"/>
          </a:p>
          <a:p>
            <a:pPr lvl="1">
              <a:lnSpc>
                <a:spcPct val="8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 smtClean="0"/>
              <a:t>Fréquence</a:t>
            </a:r>
            <a:r>
              <a:rPr lang="en-GB" sz="2200" dirty="0" smtClean="0"/>
              <a:t> </a:t>
            </a:r>
            <a:r>
              <a:rPr lang="en-GB" sz="2200" dirty="0" err="1" smtClean="0"/>
              <a:t>familiale</a:t>
            </a:r>
            <a:r>
              <a:rPr lang="en-GB" sz="2200" dirty="0" smtClean="0"/>
              <a:t> </a:t>
            </a:r>
            <a:r>
              <a:rPr lang="en-GB" sz="2200" dirty="0"/>
              <a:t>: </a:t>
            </a:r>
            <a:r>
              <a:rPr lang="en-GB" sz="2200" b="1" dirty="0" err="1"/>
              <a:t>hérédité</a:t>
            </a:r>
            <a:r>
              <a:rPr lang="en-GB" sz="2200" dirty="0"/>
              <a:t> </a:t>
            </a:r>
            <a:endParaRPr lang="en-GB" sz="2200" dirty="0" smtClean="0"/>
          </a:p>
          <a:p>
            <a:pPr lvl="1">
              <a:lnSpc>
                <a:spcPct val="8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 smtClean="0"/>
              <a:t>Apoptose</a:t>
            </a:r>
            <a:r>
              <a:rPr lang="en-GB" sz="2200" dirty="0" smtClean="0"/>
              <a:t>? </a:t>
            </a:r>
            <a:r>
              <a:rPr lang="en-GB" sz="2200" dirty="0"/>
              <a:t>-</a:t>
            </a:r>
            <a:r>
              <a:rPr lang="en-GB" sz="2200" dirty="0" smtClean="0"/>
              <a:t> </a:t>
            </a:r>
            <a:r>
              <a:rPr lang="en-GB" sz="2200" dirty="0" err="1"/>
              <a:t>O</a:t>
            </a:r>
            <a:r>
              <a:rPr lang="en-GB" sz="2200" dirty="0" err="1" smtClean="0"/>
              <a:t>rganogénèse</a:t>
            </a:r>
            <a:endParaRPr lang="en-GB" sz="2200" dirty="0"/>
          </a:p>
          <a:p>
            <a:pPr algn="r">
              <a:lnSpc>
                <a:spcPct val="98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err="1"/>
              <a:t>Cripe</a:t>
            </a:r>
            <a:r>
              <a:rPr lang="en-GB" sz="1600" dirty="0" smtClean="0"/>
              <a:t> et </a:t>
            </a:r>
            <a:r>
              <a:rPr lang="en-GB" sz="1600" dirty="0"/>
              <a:t>al. </a:t>
            </a:r>
            <a:r>
              <a:rPr lang="en-GB" sz="1600" i="1" dirty="0"/>
              <a:t>JACC</a:t>
            </a:r>
            <a:r>
              <a:rPr lang="en-GB" sz="1600" dirty="0"/>
              <a:t> </a:t>
            </a:r>
            <a:r>
              <a:rPr lang="en-GB" sz="1600" dirty="0" smtClean="0"/>
              <a:t>2004</a:t>
            </a:r>
          </a:p>
          <a:p>
            <a:pPr algn="r">
              <a:lnSpc>
                <a:spcPct val="98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/>
              <a:t>Mohamed</a:t>
            </a:r>
            <a:r>
              <a:rPr lang="en-GB" sz="1600" dirty="0" smtClean="0"/>
              <a:t> et </a:t>
            </a:r>
            <a:r>
              <a:rPr lang="en-GB" sz="1600" dirty="0"/>
              <a:t>al. </a:t>
            </a:r>
            <a:r>
              <a:rPr lang="en-GB" sz="1600" i="1" dirty="0"/>
              <a:t>JTCS</a:t>
            </a:r>
            <a:r>
              <a:rPr lang="en-GB" sz="1600" dirty="0"/>
              <a:t> </a:t>
            </a:r>
            <a:r>
              <a:rPr lang="en-GB" sz="1600" dirty="0" smtClean="0"/>
              <a:t>2005</a:t>
            </a:r>
            <a:endParaRPr lang="en-GB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</a:t>
            </a:r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1680" y="1371600"/>
            <a:ext cx="7750320" cy="5305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StarSymbol" charset="0"/>
              <a:buAutoNum type="arabicParenR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BAV 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anomalie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fréquente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hérédité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morbi-mortalité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Times New Roman" pitchFamily="-106" charset="0"/>
              <a:buAutoNum type="arabicParenR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Sujets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jeunes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remplacement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réparation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valvulaire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Times New Roman" pitchFamily="-106" charset="0"/>
              <a:buAutoNum type="arabicParenR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BAV et dilatation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aorte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ascendante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approche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plus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précoce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04720" y="0"/>
            <a:ext cx="6367680" cy="846809"/>
          </a:xfrm>
        </p:spPr>
        <p:txBody>
          <a:bodyPr>
            <a:normAutofit/>
          </a:bodyPr>
          <a:lstStyle/>
          <a:p>
            <a:pPr>
              <a:lnSpc>
                <a:spcPct val="7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/>
              <a:t>ANATOMIE LESIONNELLE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1" y="1306218"/>
            <a:ext cx="7947360" cy="5389046"/>
          </a:xfrm>
        </p:spPr>
        <p:txBody>
          <a:bodyPr/>
          <a:lstStyle/>
          <a:p>
            <a:pPr>
              <a:lnSpc>
                <a:spcPct val="96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b="1" dirty="0"/>
              <a:t>Histoire </a:t>
            </a:r>
            <a:r>
              <a:rPr lang="en-GB" sz="2500" b="1" dirty="0" err="1"/>
              <a:t>naturelle</a:t>
            </a:r>
            <a:r>
              <a:rPr lang="en-GB" sz="2500" b="1" dirty="0"/>
              <a:t> :</a:t>
            </a:r>
          </a:p>
          <a:p>
            <a:pPr lvl="1">
              <a:lnSpc>
                <a:spcPct val="96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b="1" dirty="0"/>
              <a:t>60 %</a:t>
            </a:r>
            <a:r>
              <a:rPr lang="en-GB" dirty="0"/>
              <a:t> </a:t>
            </a:r>
            <a:r>
              <a:rPr lang="en-GB" dirty="0" err="1"/>
              <a:t>asymptomatique</a:t>
            </a:r>
            <a:r>
              <a:rPr lang="en-GB" dirty="0"/>
              <a:t> </a:t>
            </a:r>
          </a:p>
          <a:p>
            <a:pPr lvl="1">
              <a:lnSpc>
                <a:spcPct val="96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b="1" dirty="0"/>
              <a:t>40 %</a:t>
            </a:r>
            <a:r>
              <a:rPr lang="en-GB" dirty="0"/>
              <a:t> </a:t>
            </a:r>
            <a:r>
              <a:rPr lang="en-GB" dirty="0" err="1"/>
              <a:t>pathologique</a:t>
            </a:r>
            <a:r>
              <a:rPr lang="en-GB" dirty="0"/>
              <a:t> : </a:t>
            </a:r>
            <a:r>
              <a:rPr lang="en-GB" sz="2400" dirty="0"/>
              <a:t>75 % </a:t>
            </a:r>
            <a:r>
              <a:rPr lang="en-GB" sz="2400" b="1" dirty="0"/>
              <a:t>RA</a:t>
            </a:r>
            <a:r>
              <a:rPr lang="en-GB" sz="2400" dirty="0"/>
              <a:t>, 15 % </a:t>
            </a:r>
            <a:r>
              <a:rPr lang="en-GB" sz="2400" b="1" dirty="0"/>
              <a:t>IA</a:t>
            </a:r>
            <a:r>
              <a:rPr lang="en-GB" sz="2400" dirty="0"/>
              <a:t> et 10 % </a:t>
            </a:r>
            <a:r>
              <a:rPr lang="en-GB" sz="2400" b="1" dirty="0"/>
              <a:t>RA+IA</a:t>
            </a:r>
            <a:endParaRPr lang="en-GB" sz="2400" b="1" dirty="0" smtClean="0"/>
          </a:p>
          <a:p>
            <a:pPr algn="r">
              <a:lnSpc>
                <a:spcPct val="96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err="1" smtClean="0"/>
              <a:t>Tzemos</a:t>
            </a:r>
            <a:r>
              <a:rPr lang="en-GB" sz="1600" dirty="0" smtClean="0"/>
              <a:t> </a:t>
            </a:r>
            <a:r>
              <a:rPr lang="en-GB" sz="1600" dirty="0"/>
              <a:t>et al. </a:t>
            </a:r>
            <a:r>
              <a:rPr lang="en-GB" sz="1600" i="1" dirty="0"/>
              <a:t>JAMA </a:t>
            </a:r>
            <a:r>
              <a:rPr lang="en-GB" sz="1600" dirty="0"/>
              <a:t>2008</a:t>
            </a:r>
            <a:r>
              <a:rPr lang="en-GB" sz="1600" dirty="0" smtClean="0"/>
              <a:t>  </a:t>
            </a:r>
            <a:endParaRPr lang="en-GB" sz="1600" dirty="0"/>
          </a:p>
          <a:p>
            <a:pPr>
              <a:lnSpc>
                <a:spcPct val="87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b="1" dirty="0" err="1"/>
              <a:t>Ouverture</a:t>
            </a:r>
            <a:r>
              <a:rPr lang="en-GB" sz="2500" b="1" dirty="0"/>
              <a:t> non </a:t>
            </a:r>
            <a:r>
              <a:rPr lang="en-GB" sz="2500" b="1" dirty="0" err="1"/>
              <a:t>physiologique</a:t>
            </a:r>
            <a:r>
              <a:rPr lang="en-GB" sz="2500" b="1" dirty="0"/>
              <a:t> : </a:t>
            </a:r>
          </a:p>
          <a:p>
            <a:pPr>
              <a:lnSpc>
                <a:spcPct val="87000"/>
              </a:lnSpc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dirty="0"/>
              <a:t>Turbulences et </a:t>
            </a:r>
            <a:r>
              <a:rPr lang="en-GB" sz="2500" dirty="0" err="1"/>
              <a:t>altérations</a:t>
            </a:r>
            <a:r>
              <a:rPr lang="en-GB" sz="2500" dirty="0"/>
              <a:t> progressives du </a:t>
            </a:r>
            <a:r>
              <a:rPr lang="en-GB" sz="2500" dirty="0" err="1"/>
              <a:t>tissu</a:t>
            </a:r>
            <a:r>
              <a:rPr lang="en-GB" sz="2500" dirty="0"/>
              <a:t> </a:t>
            </a:r>
            <a:r>
              <a:rPr lang="en-GB" sz="2500" dirty="0" err="1"/>
              <a:t>valvulaire</a:t>
            </a:r>
            <a:endParaRPr lang="en-GB" sz="2500" dirty="0"/>
          </a:p>
          <a:p>
            <a:pPr>
              <a:lnSpc>
                <a:spcPct val="87000"/>
              </a:lnSpc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dirty="0" err="1"/>
              <a:t>Epaississement</a:t>
            </a:r>
            <a:r>
              <a:rPr lang="en-GB" sz="2500" dirty="0"/>
              <a:t>, </a:t>
            </a:r>
            <a:r>
              <a:rPr lang="en-GB" sz="2500" dirty="0" err="1"/>
              <a:t>fibrose</a:t>
            </a:r>
            <a:r>
              <a:rPr lang="en-GB" sz="2500" dirty="0"/>
              <a:t>, </a:t>
            </a:r>
            <a:r>
              <a:rPr lang="en-GB" sz="2500" dirty="0" err="1"/>
              <a:t>adhérences</a:t>
            </a:r>
            <a:r>
              <a:rPr lang="en-GB" sz="2500" dirty="0"/>
              <a:t>, calcifications des cusps</a:t>
            </a:r>
          </a:p>
          <a:p>
            <a:pPr algn="ctr">
              <a:lnSpc>
                <a:spcPct val="87000"/>
              </a:lnSpc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b="1" dirty="0" err="1"/>
              <a:t>Dégénérescence</a:t>
            </a:r>
            <a:r>
              <a:rPr lang="en-GB" sz="2500" b="1" dirty="0"/>
              <a:t> </a:t>
            </a:r>
            <a:r>
              <a:rPr lang="en-GB" sz="2500" b="1" dirty="0" err="1"/>
              <a:t>précoce</a:t>
            </a:r>
            <a:endParaRPr lang="en-GB" sz="2500" b="1" dirty="0"/>
          </a:p>
          <a:p>
            <a:pPr algn="r">
              <a:lnSpc>
                <a:spcPct val="87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err="1" smtClean="0"/>
              <a:t>Horstkotte</a:t>
            </a:r>
            <a:r>
              <a:rPr lang="en-GB" sz="1600" dirty="0" smtClean="0"/>
              <a:t> </a:t>
            </a:r>
            <a:r>
              <a:rPr lang="en-GB" sz="1600" dirty="0"/>
              <a:t>et al. </a:t>
            </a:r>
            <a:r>
              <a:rPr lang="en-GB" sz="1600" i="1" dirty="0" err="1"/>
              <a:t>Eur</a:t>
            </a:r>
            <a:r>
              <a:rPr lang="en-GB" sz="1600" i="1" dirty="0"/>
              <a:t> Heart J</a:t>
            </a:r>
            <a:r>
              <a:rPr lang="en-GB" sz="1600" dirty="0"/>
              <a:t> </a:t>
            </a:r>
            <a:r>
              <a:rPr lang="en-GB" sz="1600" dirty="0" smtClean="0"/>
              <a:t>1988</a:t>
            </a:r>
          </a:p>
          <a:p>
            <a:pPr algn="r">
              <a:lnSpc>
                <a:spcPct val="87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/>
              <a:t>Mills</a:t>
            </a:r>
            <a:r>
              <a:rPr lang="en-GB" sz="1600" dirty="0" smtClean="0"/>
              <a:t> et </a:t>
            </a:r>
            <a:r>
              <a:rPr lang="en-GB" sz="1600" dirty="0"/>
              <a:t>al. </a:t>
            </a:r>
            <a:r>
              <a:rPr lang="en-GB" sz="1600" i="1" dirty="0"/>
              <a:t>Br Heart J</a:t>
            </a:r>
            <a:r>
              <a:rPr lang="en-GB" sz="1600" dirty="0"/>
              <a:t> </a:t>
            </a:r>
            <a:r>
              <a:rPr lang="en-GB" sz="1600" dirty="0" smtClean="0"/>
              <a:t>1978</a:t>
            </a:r>
          </a:p>
          <a:p>
            <a:pPr algn="ctr">
              <a:lnSpc>
                <a:spcPct val="87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5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-152400"/>
            <a:ext cx="7797600" cy="1139160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 smtClean="0">
                <a:solidFill>
                  <a:srgbClr val="000000"/>
                </a:solidFill>
              </a:rPr>
              <a:t>CLASSIFICATION MORPHOLOGIQUE</a:t>
            </a:r>
            <a:endParaRPr lang="en-GB" sz="4000" b="0" dirty="0">
              <a:solidFill>
                <a:srgbClr val="000000"/>
              </a:solidFill>
              <a:latin typeface="Times New Roman" pitchFamily="-106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781468"/>
            <a:ext cx="7945920" cy="4471669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1" y="1306218"/>
            <a:ext cx="9144001" cy="5551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98292"/>
            <a:ext cx="7797600" cy="1147801"/>
          </a:xfrm>
        </p:spPr>
        <p:txBody>
          <a:bodyPr/>
          <a:lstStyle/>
          <a:p>
            <a:pPr eaLnBrk="1"/>
            <a:endParaRPr lang="fr-FR"/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781468"/>
            <a:ext cx="7945920" cy="4471669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1" y="0"/>
            <a:ext cx="9144001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498292"/>
            <a:ext cx="7797600" cy="1147801"/>
          </a:xfrm>
        </p:spPr>
        <p:txBody>
          <a:bodyPr/>
          <a:lstStyle/>
          <a:p>
            <a:pPr eaLnBrk="1"/>
            <a:endParaRPr lang="fr-FR"/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781468"/>
            <a:ext cx="3877920" cy="2132863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2"/>
          </p:nvPr>
        </p:nvSpPr>
        <p:spPr>
          <a:xfrm>
            <a:off x="4743360" y="1781468"/>
            <a:ext cx="3877920" cy="2132863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idx="3"/>
          </p:nvPr>
        </p:nvSpPr>
        <p:spPr>
          <a:xfrm>
            <a:off x="4743360" y="4115952"/>
            <a:ext cx="3877920" cy="2132864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idx="4"/>
          </p:nvPr>
        </p:nvSpPr>
        <p:spPr>
          <a:xfrm>
            <a:off x="672481" y="4115952"/>
            <a:ext cx="3877920" cy="2132864"/>
          </a:xfrm>
        </p:spPr>
        <p:txBody>
          <a:bodyPr/>
          <a:lstStyle/>
          <a:p>
            <a:pPr marL="311045" indent="-311045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4720" y="162737"/>
            <a:ext cx="4245120" cy="6532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721" y="162737"/>
            <a:ext cx="4409280" cy="6532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0"/>
            <a:ext cx="7809120" cy="887133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/>
              <a:t>PROBLEMATIQUE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960" y="1447800"/>
            <a:ext cx="7957440" cy="4735217"/>
          </a:xfrm>
        </p:spPr>
        <p:txBody>
          <a:bodyPr>
            <a:normAutofit lnSpcReduction="10000"/>
          </a:bodyPr>
          <a:lstStyle/>
          <a:p>
            <a:pPr>
              <a:lnSpc>
                <a:spcPct val="96000"/>
              </a:lnSpc>
              <a:buSzPct val="100000"/>
              <a:buFont typeface="StarSymbol" charset="0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i="1" u="sng" dirty="0"/>
              <a:t>Cause </a:t>
            </a:r>
            <a:r>
              <a:rPr lang="en-GB" sz="2200" i="1" u="sng" dirty="0" err="1"/>
              <a:t>fréquente</a:t>
            </a:r>
            <a:r>
              <a:rPr lang="en-GB" sz="2200" i="1" u="sng" dirty="0"/>
              <a:t> </a:t>
            </a:r>
            <a:r>
              <a:rPr lang="en-GB" sz="2200" i="1" u="sng" dirty="0" err="1"/>
              <a:t>d'insuffisance</a:t>
            </a:r>
            <a:r>
              <a:rPr lang="en-GB" sz="2200" i="1" u="sng" dirty="0"/>
              <a:t> </a:t>
            </a:r>
            <a:r>
              <a:rPr lang="en-GB" sz="2200" i="1" u="sng" dirty="0" err="1"/>
              <a:t>aortique</a:t>
            </a:r>
            <a:r>
              <a:rPr lang="en-GB" sz="2200" i="1" u="sng" dirty="0"/>
              <a:t> chez le </a:t>
            </a:r>
            <a:r>
              <a:rPr lang="en-GB" sz="2200" i="1" u="sng" dirty="0" err="1"/>
              <a:t>sujet</a:t>
            </a:r>
            <a:r>
              <a:rPr lang="en-GB" sz="2200" i="1" u="sng" dirty="0"/>
              <a:t> </a:t>
            </a:r>
            <a:r>
              <a:rPr lang="en-GB" sz="2200" i="1" u="sng" dirty="0" err="1" smtClean="0"/>
              <a:t>jeune</a:t>
            </a:r>
            <a:r>
              <a:rPr lang="en-GB" sz="2200" i="1" u="sng" dirty="0" smtClean="0"/>
              <a:t> (7 </a:t>
            </a:r>
            <a:r>
              <a:rPr lang="en-GB" sz="2200" i="1" u="sng" dirty="0" err="1" smtClean="0"/>
              <a:t>à</a:t>
            </a:r>
            <a:r>
              <a:rPr lang="en-GB" sz="2200" i="1" u="sng" dirty="0" smtClean="0"/>
              <a:t> 20%), </a:t>
            </a:r>
            <a:r>
              <a:rPr lang="en-GB" sz="2200" i="1" u="sng" dirty="0" err="1" smtClean="0"/>
              <a:t>moins</a:t>
            </a:r>
            <a:r>
              <a:rPr lang="en-GB" sz="2200" i="1" u="sng" dirty="0" smtClean="0"/>
              <a:t> </a:t>
            </a:r>
            <a:r>
              <a:rPr lang="en-GB" sz="2200" i="1" u="sng" dirty="0" err="1" smtClean="0"/>
              <a:t>fréquente</a:t>
            </a:r>
            <a:r>
              <a:rPr lang="en-GB" sz="2200" i="1" u="sng" dirty="0" smtClean="0"/>
              <a:t> </a:t>
            </a:r>
            <a:r>
              <a:rPr lang="en-GB" sz="2200" i="1" u="sng" dirty="0" err="1" smtClean="0"/>
              <a:t>que</a:t>
            </a:r>
            <a:r>
              <a:rPr lang="en-GB" sz="2200" i="1" u="sng" dirty="0" smtClean="0"/>
              <a:t> le RA</a:t>
            </a:r>
            <a:r>
              <a:rPr lang="en-GB" sz="2200" u="sng" dirty="0" smtClean="0"/>
              <a:t> </a:t>
            </a:r>
            <a:endParaRPr lang="en-GB" sz="2200" u="sng" dirty="0"/>
          </a:p>
          <a:p>
            <a:pPr lvl="1">
              <a:lnSpc>
                <a:spcPct val="88000"/>
              </a:lnSpc>
              <a:buSzPct val="45000"/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/>
              <a:t>difficile</a:t>
            </a:r>
            <a:r>
              <a:rPr lang="en-GB" sz="2200" dirty="0"/>
              <a:t> </a:t>
            </a:r>
            <a:r>
              <a:rPr lang="en-GB" sz="2200" dirty="0" err="1"/>
              <a:t>choix</a:t>
            </a:r>
            <a:r>
              <a:rPr lang="en-GB" sz="2200" dirty="0"/>
              <a:t> du </a:t>
            </a:r>
            <a:r>
              <a:rPr lang="en-GB" sz="2200" dirty="0" err="1"/>
              <a:t>substitut</a:t>
            </a:r>
            <a:r>
              <a:rPr lang="en-GB" sz="2200" dirty="0"/>
              <a:t> </a:t>
            </a:r>
            <a:r>
              <a:rPr lang="en-GB" sz="2200" dirty="0" err="1"/>
              <a:t>valvulaire</a:t>
            </a:r>
            <a:endParaRPr lang="en-GB" sz="2200" dirty="0" smtClean="0"/>
          </a:p>
          <a:p>
            <a:pPr lvl="1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 err="1" smtClean="0">
                <a:solidFill>
                  <a:schemeClr val="tx2"/>
                </a:solidFill>
              </a:rPr>
              <a:t>Réparation</a:t>
            </a:r>
            <a:r>
              <a:rPr lang="en-GB" sz="2200" b="1" dirty="0" smtClean="0">
                <a:solidFill>
                  <a:schemeClr val="tx2"/>
                </a:solidFill>
              </a:rPr>
              <a:t> </a:t>
            </a:r>
            <a:r>
              <a:rPr lang="en-GB" sz="2200" b="1" dirty="0" err="1">
                <a:solidFill>
                  <a:schemeClr val="tx2"/>
                </a:solidFill>
              </a:rPr>
              <a:t>valvulaire</a:t>
            </a:r>
            <a:r>
              <a:rPr lang="en-GB" sz="2200" b="1" dirty="0">
                <a:solidFill>
                  <a:schemeClr val="tx2"/>
                </a:solidFill>
              </a:rPr>
              <a:t> </a:t>
            </a:r>
            <a:r>
              <a:rPr lang="en-GB" sz="2200" b="1" dirty="0" smtClean="0">
                <a:solidFill>
                  <a:schemeClr val="tx2"/>
                </a:solidFill>
              </a:rPr>
              <a:t>?</a:t>
            </a:r>
          </a:p>
          <a:p>
            <a:pPr lvl="2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b="1" dirty="0" err="1" smtClean="0">
                <a:solidFill>
                  <a:schemeClr val="tx2"/>
                </a:solidFill>
              </a:rPr>
              <a:t>Quand</a:t>
            </a:r>
            <a:r>
              <a:rPr lang="en-GB" sz="1800" b="1" dirty="0" smtClean="0">
                <a:solidFill>
                  <a:schemeClr val="tx2"/>
                </a:solidFill>
              </a:rPr>
              <a:t>?</a:t>
            </a:r>
          </a:p>
          <a:p>
            <a:pPr lvl="2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b="1" dirty="0" smtClean="0">
                <a:solidFill>
                  <a:schemeClr val="tx2"/>
                </a:solidFill>
              </a:rPr>
              <a:t>Pour </a:t>
            </a:r>
            <a:r>
              <a:rPr lang="en-GB" sz="1800" b="1" dirty="0" err="1" smtClean="0">
                <a:solidFill>
                  <a:schemeClr val="tx2"/>
                </a:solidFill>
              </a:rPr>
              <a:t>quels</a:t>
            </a: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en-GB" sz="1800" b="1" dirty="0" err="1" smtClean="0">
                <a:solidFill>
                  <a:schemeClr val="tx2"/>
                </a:solidFill>
              </a:rPr>
              <a:t>résultats</a:t>
            </a:r>
            <a:r>
              <a:rPr lang="en-GB" sz="1800" b="1" dirty="0" smtClean="0">
                <a:solidFill>
                  <a:schemeClr val="tx2"/>
                </a:solidFill>
              </a:rPr>
              <a:t>?	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err="1"/>
              <a:t>Schäfers</a:t>
            </a:r>
            <a:r>
              <a:rPr lang="en-GB" sz="1600" dirty="0" smtClean="0"/>
              <a:t> et </a:t>
            </a:r>
            <a:r>
              <a:rPr lang="en-GB" sz="1600" dirty="0"/>
              <a:t>al. </a:t>
            </a:r>
            <a:r>
              <a:rPr lang="en-GB" sz="1600" i="1" dirty="0"/>
              <a:t>Ann </a:t>
            </a:r>
            <a:r>
              <a:rPr lang="en-GB" sz="1600" i="1" dirty="0" err="1"/>
              <a:t>Thorac</a:t>
            </a:r>
            <a:r>
              <a:rPr lang="en-GB" sz="1600" i="1" dirty="0"/>
              <a:t> </a:t>
            </a:r>
            <a:r>
              <a:rPr lang="en-GB" sz="1600" i="1" dirty="0" err="1"/>
              <a:t>Surg</a:t>
            </a:r>
            <a:r>
              <a:rPr lang="en-GB" sz="1600" dirty="0"/>
              <a:t> </a:t>
            </a:r>
            <a:r>
              <a:rPr lang="en-GB" sz="1600" dirty="0" smtClean="0"/>
              <a:t>2000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1600" b="1" dirty="0"/>
          </a:p>
          <a:p>
            <a:pPr>
              <a:lnSpc>
                <a:spcPct val="96000"/>
              </a:lnSpc>
              <a:buSzPct val="100000"/>
              <a:buFont typeface="Times New Roman" pitchFamily="-106" charset="0"/>
              <a:buAutoNum type="arabicPeriod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i="1" u="sng" dirty="0"/>
              <a:t>Dilatation </a:t>
            </a:r>
            <a:r>
              <a:rPr lang="en-GB" sz="2200" i="1" u="sng" dirty="0" err="1"/>
              <a:t>aorte</a:t>
            </a:r>
            <a:r>
              <a:rPr lang="en-GB" sz="2200" i="1" u="sng" dirty="0"/>
              <a:t> </a:t>
            </a:r>
            <a:r>
              <a:rPr lang="en-GB" sz="2200" i="1" u="sng" dirty="0" err="1" smtClean="0"/>
              <a:t>ascendante</a:t>
            </a:r>
            <a:r>
              <a:rPr lang="en-GB" sz="2200" i="1" u="sng" dirty="0" smtClean="0"/>
              <a:t> </a:t>
            </a:r>
            <a:r>
              <a:rPr lang="en-GB" sz="2200" i="1" u="sng" dirty="0" err="1"/>
              <a:t>dans</a:t>
            </a:r>
            <a:r>
              <a:rPr lang="en-GB" sz="2200" i="1" u="sng" dirty="0"/>
              <a:t> 50% des </a:t>
            </a:r>
            <a:r>
              <a:rPr lang="en-GB" sz="2200" i="1" u="sng" dirty="0" err="1"/>
              <a:t>cas</a:t>
            </a:r>
            <a:endParaRPr lang="en-GB" sz="2200" i="1" u="sng" dirty="0"/>
          </a:p>
          <a:p>
            <a:pPr lvl="1">
              <a:lnSpc>
                <a:spcPct val="88000"/>
              </a:lnSpc>
              <a:buSzPct val="45000"/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/>
              <a:t>déficit</a:t>
            </a:r>
            <a:r>
              <a:rPr lang="en-GB" sz="2200" dirty="0"/>
              <a:t> en </a:t>
            </a:r>
            <a:r>
              <a:rPr lang="en-GB" sz="2200" dirty="0" err="1"/>
              <a:t>Fibrilline</a:t>
            </a:r>
            <a:r>
              <a:rPr lang="en-GB" sz="2200" dirty="0"/>
              <a:t> 1 et </a:t>
            </a:r>
            <a:r>
              <a:rPr lang="en-GB" sz="2200" dirty="0" err="1"/>
              <a:t>hyperactivité</a:t>
            </a:r>
            <a:r>
              <a:rPr lang="en-GB" sz="2200" dirty="0"/>
              <a:t> des </a:t>
            </a:r>
            <a:r>
              <a:rPr lang="en-GB" sz="2200" dirty="0" err="1"/>
              <a:t>métalloprotéinases</a:t>
            </a:r>
            <a:r>
              <a:rPr lang="en-GB" sz="2200" dirty="0"/>
              <a:t> </a:t>
            </a:r>
            <a:r>
              <a:rPr lang="en-GB" sz="2200" dirty="0" err="1" smtClean="0"/>
              <a:t>matricielles</a:t>
            </a:r>
            <a:r>
              <a:rPr lang="en-GB" sz="2200" dirty="0" smtClean="0"/>
              <a:t>, </a:t>
            </a:r>
            <a:r>
              <a:rPr lang="en-GB" sz="2200" dirty="0" err="1"/>
              <a:t>faible</a:t>
            </a:r>
            <a:r>
              <a:rPr lang="en-GB" sz="2200" dirty="0"/>
              <a:t> expression NO </a:t>
            </a:r>
            <a:r>
              <a:rPr lang="en-GB" sz="2200" dirty="0" err="1"/>
              <a:t>synthétase</a:t>
            </a:r>
            <a:endParaRPr lang="en-GB" sz="2200" dirty="0"/>
          </a:p>
          <a:p>
            <a:pPr lvl="1">
              <a:lnSpc>
                <a:spcPct val="88000"/>
              </a:lnSpc>
              <a:buSzPct val="45000"/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>
                <a:solidFill>
                  <a:srgbClr val="000000"/>
                </a:solidFill>
              </a:rPr>
              <a:t>risque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majoré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d'anévrisme</a:t>
            </a:r>
            <a:r>
              <a:rPr lang="en-GB" sz="2200" dirty="0">
                <a:solidFill>
                  <a:srgbClr val="000000"/>
                </a:solidFill>
              </a:rPr>
              <a:t> et de dissection</a:t>
            </a:r>
            <a:r>
              <a:rPr lang="en-GB" sz="2200" b="1" dirty="0">
                <a:solidFill>
                  <a:srgbClr val="000000"/>
                </a:solidFill>
              </a:rPr>
              <a:t> </a:t>
            </a:r>
            <a:r>
              <a:rPr lang="en-GB" sz="2200" b="1" dirty="0" smtClean="0">
                <a:solidFill>
                  <a:srgbClr val="000000"/>
                </a:solidFill>
              </a:rPr>
              <a:t> (</a:t>
            </a:r>
            <a:r>
              <a:rPr lang="en-GB" sz="2200" b="1" dirty="0" err="1" smtClean="0">
                <a:solidFill>
                  <a:srgbClr val="000000"/>
                </a:solidFill>
              </a:rPr>
              <a:t>x</a:t>
            </a:r>
            <a:r>
              <a:rPr lang="en-GB" sz="2200" b="1" dirty="0" smtClean="0">
                <a:solidFill>
                  <a:srgbClr val="000000"/>
                </a:solidFill>
              </a:rPr>
              <a:t> 9 </a:t>
            </a:r>
            <a:r>
              <a:rPr lang="en-GB" sz="2200" b="1" dirty="0" err="1" smtClean="0">
                <a:solidFill>
                  <a:srgbClr val="000000"/>
                </a:solidFill>
              </a:rPr>
              <a:t>à</a:t>
            </a:r>
            <a:r>
              <a:rPr lang="en-GB" sz="2200" b="1" dirty="0" smtClean="0">
                <a:solidFill>
                  <a:srgbClr val="000000"/>
                </a:solidFill>
              </a:rPr>
              <a:t> 10)</a:t>
            </a:r>
          </a:p>
          <a:p>
            <a:pPr lvl="1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 err="1" smtClean="0">
                <a:solidFill>
                  <a:srgbClr val="1F497D"/>
                </a:solidFill>
              </a:rPr>
              <a:t>Chirurgie</a:t>
            </a:r>
            <a:r>
              <a:rPr lang="en-GB" sz="2200" b="1" dirty="0" smtClean="0">
                <a:solidFill>
                  <a:srgbClr val="1F497D"/>
                </a:solidFill>
              </a:rPr>
              <a:t> </a:t>
            </a:r>
            <a:r>
              <a:rPr lang="en-GB" sz="2200" b="1" dirty="0" err="1">
                <a:solidFill>
                  <a:srgbClr val="1F497D"/>
                </a:solidFill>
              </a:rPr>
              <a:t>associée</a:t>
            </a:r>
            <a:r>
              <a:rPr lang="en-GB" sz="2200" b="1" dirty="0">
                <a:solidFill>
                  <a:srgbClr val="1F497D"/>
                </a:solidFill>
              </a:rPr>
              <a:t> de </a:t>
            </a:r>
            <a:r>
              <a:rPr lang="en-GB" sz="2200" b="1" dirty="0" err="1">
                <a:solidFill>
                  <a:srgbClr val="1F497D"/>
                </a:solidFill>
              </a:rPr>
              <a:t>l'aorte</a:t>
            </a:r>
            <a:r>
              <a:rPr lang="en-GB" sz="2200" b="1" dirty="0">
                <a:solidFill>
                  <a:srgbClr val="1F497D"/>
                </a:solidFill>
              </a:rPr>
              <a:t> </a:t>
            </a:r>
            <a:r>
              <a:rPr lang="en-GB" sz="2200" b="1" dirty="0" err="1">
                <a:solidFill>
                  <a:srgbClr val="1F497D"/>
                </a:solidFill>
              </a:rPr>
              <a:t>ascendante</a:t>
            </a:r>
            <a:r>
              <a:rPr lang="en-GB" sz="2200" b="1" dirty="0">
                <a:solidFill>
                  <a:srgbClr val="1F497D"/>
                </a:solidFill>
              </a:rPr>
              <a:t> ?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dirty="0"/>
              <a:t> </a:t>
            </a:r>
            <a:r>
              <a:rPr lang="en-GB" sz="1600" dirty="0"/>
              <a:t>David</a:t>
            </a:r>
            <a:r>
              <a:rPr lang="en-GB" sz="1600" dirty="0" smtClean="0"/>
              <a:t> et </a:t>
            </a:r>
            <a:r>
              <a:rPr lang="en-GB" sz="1600" dirty="0"/>
              <a:t>al.  </a:t>
            </a:r>
            <a:r>
              <a:rPr lang="en-GB" sz="1600" i="1" dirty="0"/>
              <a:t>JTCS</a:t>
            </a:r>
            <a:r>
              <a:rPr lang="en-GB" sz="1600" dirty="0"/>
              <a:t> </a:t>
            </a:r>
            <a:r>
              <a:rPr lang="en-GB" sz="1600" dirty="0" smtClean="0"/>
              <a:t>2003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err="1"/>
              <a:t>Aicher</a:t>
            </a:r>
            <a:r>
              <a:rPr lang="en-GB" sz="1600" dirty="0" smtClean="0"/>
              <a:t> et </a:t>
            </a:r>
            <a:r>
              <a:rPr lang="en-GB" sz="1600" dirty="0"/>
              <a:t>al. </a:t>
            </a:r>
            <a:r>
              <a:rPr lang="en-GB" sz="1600" i="1" dirty="0"/>
              <a:t>Ann </a:t>
            </a:r>
            <a:r>
              <a:rPr lang="en-GB" sz="1600" i="1" dirty="0" err="1"/>
              <a:t>Thorac</a:t>
            </a:r>
            <a:r>
              <a:rPr lang="en-GB" sz="1600" i="1" dirty="0"/>
              <a:t> </a:t>
            </a:r>
            <a:r>
              <a:rPr lang="en-GB" sz="1600" i="1" dirty="0" err="1"/>
              <a:t>Surg</a:t>
            </a:r>
            <a:r>
              <a:rPr lang="en-GB" sz="1600" dirty="0"/>
              <a:t> </a:t>
            </a:r>
            <a:r>
              <a:rPr lang="en-GB" sz="1600" dirty="0" smtClean="0"/>
              <a:t>2007</a:t>
            </a:r>
            <a:endParaRPr lang="en-GB" sz="1600" dirty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-1632960" y="-2122782"/>
            <a:ext cx="8157600" cy="2059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marL="758892" lvl="1" indent="-249124">
              <a:lnSpc>
                <a:spcPct val="94000"/>
              </a:lnSpc>
              <a:spcAft>
                <a:spcPts val="1293"/>
              </a:spcAft>
              <a:buClr>
                <a:srgbClr val="E6E6E6"/>
              </a:buClr>
              <a:tabLst>
                <a:tab pos="758892" algn="l"/>
                <a:tab pos="1164978" algn="l"/>
                <a:tab pos="1572503" algn="l"/>
                <a:tab pos="1980030" algn="l"/>
                <a:tab pos="2387555" algn="l"/>
                <a:tab pos="2795082" algn="l"/>
                <a:tab pos="3202607" algn="l"/>
                <a:tab pos="3610134" algn="l"/>
                <a:tab pos="4017659" algn="l"/>
                <a:tab pos="4425186" algn="l"/>
                <a:tab pos="4832711" algn="l"/>
                <a:tab pos="5240238" algn="l"/>
                <a:tab pos="5647763" algn="l"/>
                <a:tab pos="6055290" algn="l"/>
                <a:tab pos="6462815" algn="l"/>
                <a:tab pos="6870342" algn="l"/>
                <a:tab pos="7277867" algn="l"/>
                <a:tab pos="7685394" algn="l"/>
                <a:tab pos="8092919" algn="l"/>
                <a:tab pos="8500446" algn="l"/>
                <a:tab pos="8907971" algn="l"/>
              </a:tabLst>
            </a:pPr>
            <a:endParaRPr lang="en-GB" sz="1600" dirty="0">
              <a:solidFill>
                <a:srgbClr val="E6E6E6"/>
              </a:solidFill>
              <a:ea typeface="MS Gothic" charset="0"/>
              <a:cs typeface="MS Gothic" charset="0"/>
            </a:endParaRPr>
          </a:p>
          <a:p>
            <a:pPr marL="1150577" lvl="2" indent="-192963" algn="r">
              <a:lnSpc>
                <a:spcPct val="87000"/>
              </a:lnSpc>
              <a:spcAft>
                <a:spcPts val="1032"/>
              </a:spcAft>
              <a:buClr>
                <a:srgbClr val="E6E6E6"/>
              </a:buClr>
              <a:tabLst>
                <a:tab pos="758892" algn="l"/>
                <a:tab pos="1164978" algn="l"/>
                <a:tab pos="1572503" algn="l"/>
                <a:tab pos="1980030" algn="l"/>
                <a:tab pos="2387555" algn="l"/>
                <a:tab pos="2795082" algn="l"/>
                <a:tab pos="3202607" algn="l"/>
                <a:tab pos="3610134" algn="l"/>
                <a:tab pos="4017659" algn="l"/>
                <a:tab pos="4425186" algn="l"/>
                <a:tab pos="4832711" algn="l"/>
                <a:tab pos="5240238" algn="l"/>
                <a:tab pos="5647763" algn="l"/>
                <a:tab pos="6055290" algn="l"/>
                <a:tab pos="6462815" algn="l"/>
                <a:tab pos="6870342" algn="l"/>
                <a:tab pos="7277867" algn="l"/>
                <a:tab pos="7685394" algn="l"/>
                <a:tab pos="8092919" algn="l"/>
                <a:tab pos="8500446" algn="l"/>
                <a:tab pos="8907971" algn="l"/>
              </a:tabLst>
            </a:pPr>
            <a:endParaRPr lang="en-GB" sz="1600" dirty="0">
              <a:solidFill>
                <a:srgbClr val="E6E6E6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0"/>
            <a:ext cx="7809120" cy="887133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000" dirty="0"/>
              <a:t>PROBLEMATIQUE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960" y="1447800"/>
            <a:ext cx="7957440" cy="4735217"/>
          </a:xfrm>
        </p:spPr>
        <p:txBody>
          <a:bodyPr>
            <a:normAutofit lnSpcReduction="10000"/>
          </a:bodyPr>
          <a:lstStyle/>
          <a:p>
            <a:pPr>
              <a:lnSpc>
                <a:spcPct val="96000"/>
              </a:lnSpc>
              <a:buSzPct val="100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i="1" dirty="0" smtClean="0"/>
              <a:t>3. </a:t>
            </a:r>
            <a:r>
              <a:rPr lang="en-GB" sz="2200" i="1" u="sng" dirty="0" smtClean="0"/>
              <a:t>50% des RA </a:t>
            </a:r>
            <a:r>
              <a:rPr lang="en-GB" sz="2200" i="1" u="sng" dirty="0" err="1" smtClean="0"/>
              <a:t>présentent</a:t>
            </a:r>
            <a:r>
              <a:rPr lang="en-GB" sz="2200" i="1" u="sng" dirty="0" smtClean="0"/>
              <a:t> un aspect de </a:t>
            </a:r>
            <a:r>
              <a:rPr lang="en-GB" sz="2200" i="1" u="sng" dirty="0" err="1" smtClean="0"/>
              <a:t>bicuspidie</a:t>
            </a:r>
            <a:r>
              <a:rPr lang="en-GB" sz="2200" u="sng" dirty="0" smtClean="0"/>
              <a:t> </a:t>
            </a:r>
          </a:p>
          <a:p>
            <a:pPr lvl="1">
              <a:lnSpc>
                <a:spcPct val="88000"/>
              </a:lnSpc>
              <a:buSzPct val="45000"/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err="1" smtClean="0"/>
              <a:t>Variabilité</a:t>
            </a:r>
            <a:r>
              <a:rPr lang="en-GB" sz="2200" dirty="0" smtClean="0"/>
              <a:t> </a:t>
            </a:r>
            <a:r>
              <a:rPr lang="en-GB" sz="2200" dirty="0" err="1" smtClean="0"/>
              <a:t>selon</a:t>
            </a:r>
            <a:r>
              <a:rPr lang="en-GB" sz="2200" dirty="0" smtClean="0"/>
              <a:t> </a:t>
            </a:r>
            <a:r>
              <a:rPr lang="en-GB" sz="2200" dirty="0" err="1" smtClean="0"/>
              <a:t>l’age</a:t>
            </a:r>
            <a:endParaRPr lang="en-GB" sz="2200" dirty="0" smtClean="0"/>
          </a:p>
          <a:p>
            <a:pPr lvl="1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 smtClean="0">
                <a:solidFill>
                  <a:schemeClr val="tx2"/>
                </a:solidFill>
              </a:rPr>
              <a:t>59% </a:t>
            </a:r>
            <a:r>
              <a:rPr lang="en-GB" sz="2200" b="1" dirty="0" err="1" smtClean="0">
                <a:solidFill>
                  <a:schemeClr val="tx2"/>
                </a:solidFill>
              </a:rPr>
              <a:t>sous</a:t>
            </a:r>
            <a:r>
              <a:rPr lang="en-GB" sz="2200" b="1" dirty="0" smtClean="0">
                <a:solidFill>
                  <a:schemeClr val="tx2"/>
                </a:solidFill>
              </a:rPr>
              <a:t> 60 </a:t>
            </a:r>
            <a:r>
              <a:rPr lang="en-GB" sz="2200" b="1" dirty="0" err="1" smtClean="0">
                <a:solidFill>
                  <a:schemeClr val="tx2"/>
                </a:solidFill>
              </a:rPr>
              <a:t>ans</a:t>
            </a:r>
            <a:endParaRPr lang="en-GB" sz="2200" b="1" dirty="0" smtClean="0">
              <a:solidFill>
                <a:schemeClr val="tx2"/>
              </a:solidFill>
            </a:endParaRPr>
          </a:p>
          <a:p>
            <a:pPr lvl="1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 smtClean="0">
                <a:solidFill>
                  <a:schemeClr val="tx2"/>
                </a:solidFill>
              </a:rPr>
              <a:t>40% entre 60 et 75 </a:t>
            </a:r>
            <a:r>
              <a:rPr lang="en-GB" sz="2200" b="1" dirty="0" err="1" smtClean="0">
                <a:solidFill>
                  <a:schemeClr val="tx2"/>
                </a:solidFill>
              </a:rPr>
              <a:t>ans</a:t>
            </a:r>
            <a:endParaRPr lang="en-GB" sz="2200" b="1" dirty="0" smtClean="0">
              <a:solidFill>
                <a:schemeClr val="tx2"/>
              </a:solidFill>
            </a:endParaRPr>
          </a:p>
          <a:p>
            <a:pPr lvl="1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 smtClean="0">
                <a:solidFill>
                  <a:schemeClr val="tx2"/>
                </a:solidFill>
              </a:rPr>
              <a:t>32% au </a:t>
            </a:r>
            <a:r>
              <a:rPr lang="en-GB" sz="2200" b="1" dirty="0" err="1" smtClean="0">
                <a:solidFill>
                  <a:schemeClr val="tx2"/>
                </a:solidFill>
              </a:rPr>
              <a:t>dela</a:t>
            </a:r>
            <a:r>
              <a:rPr lang="en-GB" sz="2200" b="1" dirty="0" smtClean="0">
                <a:solidFill>
                  <a:schemeClr val="tx2"/>
                </a:solidFill>
              </a:rPr>
              <a:t> de 75 </a:t>
            </a:r>
            <a:r>
              <a:rPr lang="en-GB" sz="2200" b="1" dirty="0" err="1" smtClean="0">
                <a:solidFill>
                  <a:schemeClr val="tx2"/>
                </a:solidFill>
              </a:rPr>
              <a:t>ans</a:t>
            </a:r>
            <a:endParaRPr lang="en-GB" sz="2200" b="1" dirty="0" smtClean="0">
              <a:solidFill>
                <a:schemeClr val="tx2"/>
              </a:solidFill>
            </a:endParaRPr>
          </a:p>
          <a:p>
            <a:pPr lvl="2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b="1" dirty="0" err="1" smtClean="0">
                <a:solidFill>
                  <a:schemeClr val="tx2"/>
                </a:solidFill>
              </a:rPr>
              <a:t>Chirurgie</a:t>
            </a:r>
            <a:r>
              <a:rPr lang="en-GB" sz="1800" b="1" dirty="0" smtClean="0">
                <a:solidFill>
                  <a:schemeClr val="tx2"/>
                </a:solidFill>
              </a:rPr>
              <a:t> plus </a:t>
            </a:r>
            <a:r>
              <a:rPr lang="en-GB" sz="1800" b="1" dirty="0" err="1" smtClean="0">
                <a:solidFill>
                  <a:schemeClr val="tx2"/>
                </a:solidFill>
              </a:rPr>
              <a:t>précoce</a:t>
            </a:r>
            <a:r>
              <a:rPr lang="en-GB" sz="1800" b="1" dirty="0" smtClean="0">
                <a:solidFill>
                  <a:schemeClr val="tx2"/>
                </a:solidFill>
              </a:rPr>
              <a:t>?</a:t>
            </a:r>
            <a:r>
              <a:rPr lang="en-GB" sz="1800" b="1" dirty="0" smtClean="0">
                <a:solidFill>
                  <a:schemeClr val="tx2"/>
                </a:solidFill>
              </a:rPr>
              <a:t>	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err="1" smtClean="0"/>
              <a:t>P</a:t>
            </a:r>
            <a:r>
              <a:rPr lang="en-GB" sz="1600" dirty="0" err="1" smtClean="0"/>
              <a:t>omerance</a:t>
            </a:r>
            <a:r>
              <a:rPr lang="en-GB" sz="1600" dirty="0" smtClean="0"/>
              <a:t> et al. </a:t>
            </a:r>
            <a:r>
              <a:rPr lang="en-GB" sz="1600" i="1" dirty="0" smtClean="0"/>
              <a:t>Br Heart J</a:t>
            </a:r>
            <a:r>
              <a:rPr lang="en-GB" sz="1600" dirty="0" smtClean="0"/>
              <a:t> 1972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sz="1600" b="1" dirty="0" smtClean="0"/>
          </a:p>
          <a:p>
            <a:pPr>
              <a:lnSpc>
                <a:spcPct val="96000"/>
              </a:lnSpc>
              <a:buSzPct val="100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i="1" dirty="0" smtClean="0"/>
              <a:t>4. </a:t>
            </a:r>
            <a:r>
              <a:rPr lang="en-GB" sz="2200" i="1" u="sng" dirty="0" err="1" smtClean="0"/>
              <a:t>Endocardites</a:t>
            </a:r>
            <a:r>
              <a:rPr lang="en-GB" sz="2200" i="1" u="sng" dirty="0" smtClean="0"/>
              <a:t> </a:t>
            </a:r>
            <a:r>
              <a:rPr lang="en-GB" sz="2200" i="1" u="sng" dirty="0" err="1" smtClean="0"/>
              <a:t>infectieuses</a:t>
            </a:r>
            <a:endParaRPr lang="en-GB" sz="2200" i="1" u="sng" dirty="0" smtClean="0"/>
          </a:p>
          <a:p>
            <a:pPr lvl="1">
              <a:lnSpc>
                <a:spcPct val="88000"/>
              </a:lnSpc>
              <a:buSzPct val="45000"/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smtClean="0"/>
              <a:t>10 </a:t>
            </a:r>
            <a:r>
              <a:rPr lang="en-GB" sz="2200" dirty="0" err="1" smtClean="0"/>
              <a:t>à</a:t>
            </a:r>
            <a:r>
              <a:rPr lang="en-GB" sz="2200" dirty="0" smtClean="0"/>
              <a:t> 30% des patients (0.3 </a:t>
            </a:r>
            <a:r>
              <a:rPr lang="en-GB" sz="2200" dirty="0" err="1" smtClean="0"/>
              <a:t>à</a:t>
            </a:r>
            <a:r>
              <a:rPr lang="en-GB" sz="2200" dirty="0" smtClean="0"/>
              <a:t> 2% pts/</a:t>
            </a:r>
            <a:r>
              <a:rPr lang="en-GB" sz="2200" dirty="0" err="1" smtClean="0"/>
              <a:t>année</a:t>
            </a:r>
            <a:r>
              <a:rPr lang="en-GB" sz="2200" dirty="0" smtClean="0"/>
              <a:t>), </a:t>
            </a:r>
            <a:r>
              <a:rPr lang="en-GB" sz="2200" dirty="0" err="1" smtClean="0"/>
              <a:t>probablement</a:t>
            </a:r>
            <a:r>
              <a:rPr lang="en-GB" sz="2200" dirty="0" smtClean="0"/>
              <a:t> </a:t>
            </a:r>
            <a:r>
              <a:rPr lang="en-GB" sz="2200" dirty="0" err="1" smtClean="0"/>
              <a:t>surestimées</a:t>
            </a:r>
            <a:endParaRPr lang="en-GB" sz="2200" dirty="0" smtClean="0"/>
          </a:p>
          <a:p>
            <a:pPr lvl="1">
              <a:lnSpc>
                <a:spcPct val="88000"/>
              </a:lnSpc>
              <a:buSzPct val="45000"/>
              <a:buFont typeface="Symbol" pitchFamily="-106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Patients </a:t>
            </a:r>
            <a:r>
              <a:rPr lang="en-GB" sz="2200" dirty="0" err="1" smtClean="0">
                <a:solidFill>
                  <a:srgbClr val="000000"/>
                </a:solidFill>
              </a:rPr>
              <a:t>jeunes</a:t>
            </a:r>
            <a:r>
              <a:rPr lang="en-GB" sz="2200" dirty="0" smtClean="0">
                <a:solidFill>
                  <a:srgbClr val="000000"/>
                </a:solidFill>
              </a:rPr>
              <a:t>, 75% </a:t>
            </a:r>
            <a:r>
              <a:rPr lang="en-GB" sz="2200" i="1" dirty="0" smtClean="0">
                <a:solidFill>
                  <a:srgbClr val="000000"/>
                </a:solidFill>
              </a:rPr>
              <a:t>streptococcus </a:t>
            </a:r>
            <a:r>
              <a:rPr lang="en-GB" sz="2200" i="1" dirty="0" err="1" smtClean="0">
                <a:solidFill>
                  <a:srgbClr val="000000"/>
                </a:solidFill>
              </a:rPr>
              <a:t>viridans</a:t>
            </a:r>
            <a:r>
              <a:rPr lang="en-GB" sz="2200" i="1" dirty="0" smtClean="0">
                <a:solidFill>
                  <a:srgbClr val="000000"/>
                </a:solidFill>
              </a:rPr>
              <a:t> </a:t>
            </a:r>
            <a:r>
              <a:rPr lang="en-GB" sz="2200" i="1" dirty="0" smtClean="0">
                <a:solidFill>
                  <a:srgbClr val="000000"/>
                </a:solidFill>
              </a:rPr>
              <a:t>et staphylococcus</a:t>
            </a:r>
            <a:endParaRPr lang="en-GB" sz="2200" b="1" dirty="0" smtClean="0">
              <a:solidFill>
                <a:srgbClr val="000000"/>
              </a:solidFill>
            </a:endParaRPr>
          </a:p>
          <a:p>
            <a:pPr lvl="1">
              <a:lnSpc>
                <a:spcPct val="88000"/>
              </a:lnSpc>
              <a:buSzPct val="45000"/>
              <a:buFont typeface="StarSymbol" charset="0"/>
              <a:buChar char="➔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2200" b="1" dirty="0" err="1" smtClean="0">
                <a:solidFill>
                  <a:srgbClr val="1F497D"/>
                </a:solidFill>
              </a:rPr>
              <a:t>Prévention</a:t>
            </a:r>
            <a:r>
              <a:rPr lang="en-GB" sz="2200" b="1" dirty="0" smtClean="0">
                <a:solidFill>
                  <a:srgbClr val="1F497D"/>
                </a:solidFill>
              </a:rPr>
              <a:t> accrue</a:t>
            </a:r>
            <a:r>
              <a:rPr lang="en-GB" sz="2200" b="1" dirty="0" smtClean="0">
                <a:solidFill>
                  <a:srgbClr val="1F497D"/>
                </a:solidFill>
              </a:rPr>
              <a:t> </a:t>
            </a:r>
            <a:r>
              <a:rPr lang="en-GB" sz="2200" b="1" dirty="0">
                <a:solidFill>
                  <a:srgbClr val="1F497D"/>
                </a:solidFill>
              </a:rPr>
              <a:t>?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800" dirty="0" smtClean="0"/>
              <a:t> </a:t>
            </a:r>
            <a:r>
              <a:rPr lang="en-GB" sz="1600" dirty="0" err="1" smtClean="0"/>
              <a:t>Tzemos</a:t>
            </a:r>
            <a:r>
              <a:rPr lang="en-GB" sz="1600" dirty="0" smtClean="0"/>
              <a:t> </a:t>
            </a:r>
            <a:r>
              <a:rPr lang="en-GB" sz="1600" dirty="0" smtClean="0"/>
              <a:t>et </a:t>
            </a:r>
            <a:r>
              <a:rPr lang="en-GB" sz="1600" dirty="0"/>
              <a:t>al. </a:t>
            </a:r>
            <a:r>
              <a:rPr lang="en-GB" sz="1600" dirty="0" smtClean="0"/>
              <a:t> </a:t>
            </a:r>
            <a:r>
              <a:rPr lang="en-GB" sz="1600" i="1" dirty="0" smtClean="0"/>
              <a:t>JAMA</a:t>
            </a:r>
            <a:r>
              <a:rPr lang="en-GB" sz="1600" dirty="0" smtClean="0"/>
              <a:t> 2008</a:t>
            </a:r>
          </a:p>
          <a:p>
            <a:pPr lvl="1" algn="r">
              <a:lnSpc>
                <a:spcPct val="88000"/>
              </a:lnSpc>
              <a:buSzPct val="45000"/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600" dirty="0" smtClean="0"/>
              <a:t>Ward</a:t>
            </a:r>
            <a:r>
              <a:rPr lang="en-GB" sz="1600" dirty="0" smtClean="0"/>
              <a:t> </a:t>
            </a:r>
            <a:r>
              <a:rPr lang="en-GB" sz="1600" dirty="0" smtClean="0"/>
              <a:t>et </a:t>
            </a:r>
            <a:r>
              <a:rPr lang="en-GB" sz="1600" dirty="0"/>
              <a:t>al.</a:t>
            </a:r>
            <a:r>
              <a:rPr lang="en-GB" sz="1600" dirty="0" smtClean="0"/>
              <a:t> </a:t>
            </a:r>
            <a:r>
              <a:rPr lang="en-GB" sz="1600" i="1" dirty="0" smtClean="0"/>
              <a:t>Heart</a:t>
            </a:r>
            <a:r>
              <a:rPr lang="en-GB" sz="1600" dirty="0" smtClean="0"/>
              <a:t> 2000</a:t>
            </a:r>
            <a:endParaRPr lang="en-GB" sz="1600" dirty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-1632960" y="-2122782"/>
            <a:ext cx="8157600" cy="2059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marL="758892" lvl="1" indent="-249124">
              <a:lnSpc>
                <a:spcPct val="94000"/>
              </a:lnSpc>
              <a:spcAft>
                <a:spcPts val="1293"/>
              </a:spcAft>
              <a:buClr>
                <a:srgbClr val="E6E6E6"/>
              </a:buClr>
              <a:tabLst>
                <a:tab pos="758892" algn="l"/>
                <a:tab pos="1164978" algn="l"/>
                <a:tab pos="1572503" algn="l"/>
                <a:tab pos="1980030" algn="l"/>
                <a:tab pos="2387555" algn="l"/>
                <a:tab pos="2795082" algn="l"/>
                <a:tab pos="3202607" algn="l"/>
                <a:tab pos="3610134" algn="l"/>
                <a:tab pos="4017659" algn="l"/>
                <a:tab pos="4425186" algn="l"/>
                <a:tab pos="4832711" algn="l"/>
                <a:tab pos="5240238" algn="l"/>
                <a:tab pos="5647763" algn="l"/>
                <a:tab pos="6055290" algn="l"/>
                <a:tab pos="6462815" algn="l"/>
                <a:tab pos="6870342" algn="l"/>
                <a:tab pos="7277867" algn="l"/>
                <a:tab pos="7685394" algn="l"/>
                <a:tab pos="8092919" algn="l"/>
                <a:tab pos="8500446" algn="l"/>
                <a:tab pos="8907971" algn="l"/>
              </a:tabLst>
            </a:pPr>
            <a:endParaRPr lang="en-GB" sz="1600" dirty="0">
              <a:solidFill>
                <a:srgbClr val="E6E6E6"/>
              </a:solidFill>
              <a:ea typeface="MS Gothic" charset="0"/>
              <a:cs typeface="MS Gothic" charset="0"/>
            </a:endParaRPr>
          </a:p>
          <a:p>
            <a:pPr marL="1150577" lvl="2" indent="-192963" algn="r">
              <a:lnSpc>
                <a:spcPct val="87000"/>
              </a:lnSpc>
              <a:spcAft>
                <a:spcPts val="1032"/>
              </a:spcAft>
              <a:buClr>
                <a:srgbClr val="E6E6E6"/>
              </a:buClr>
              <a:tabLst>
                <a:tab pos="758892" algn="l"/>
                <a:tab pos="1164978" algn="l"/>
                <a:tab pos="1572503" algn="l"/>
                <a:tab pos="1980030" algn="l"/>
                <a:tab pos="2387555" algn="l"/>
                <a:tab pos="2795082" algn="l"/>
                <a:tab pos="3202607" algn="l"/>
                <a:tab pos="3610134" algn="l"/>
                <a:tab pos="4017659" algn="l"/>
                <a:tab pos="4425186" algn="l"/>
                <a:tab pos="4832711" algn="l"/>
                <a:tab pos="5240238" algn="l"/>
                <a:tab pos="5647763" algn="l"/>
                <a:tab pos="6055290" algn="l"/>
                <a:tab pos="6462815" algn="l"/>
                <a:tab pos="6870342" algn="l"/>
                <a:tab pos="7277867" algn="l"/>
                <a:tab pos="7685394" algn="l"/>
                <a:tab pos="8092919" algn="l"/>
                <a:tab pos="8500446" algn="l"/>
                <a:tab pos="8907971" algn="l"/>
              </a:tabLst>
            </a:pPr>
            <a:endParaRPr lang="en-GB" sz="1600" dirty="0">
              <a:solidFill>
                <a:srgbClr val="E6E6E6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LESIONS ASSOCIEES</a:t>
            </a:r>
            <a:endParaRPr lang="fr-FR" dirty="0"/>
          </a:p>
        </p:txBody>
      </p:sp>
      <p:pic>
        <p:nvPicPr>
          <p:cNvPr id="4" name="Espace réservé du contenu 3" descr="imag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4138"/>
            <a:ext cx="8229600" cy="357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892</Words>
  <Application>Microsoft Office PowerPoint</Application>
  <PresentationFormat>Présentation à l'écran (4:3)</PresentationFormat>
  <Paragraphs>136</Paragraphs>
  <Slides>20</Slides>
  <Notes>8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EPIDEMIOLOGIE </vt:lpstr>
      <vt:lpstr>ANATOMIE LESIONNELLE</vt:lpstr>
      <vt:lpstr>CLASSIFICATION MORPHOLOGIQUE</vt:lpstr>
      <vt:lpstr>Diapositive 5</vt:lpstr>
      <vt:lpstr>Diapositive 6</vt:lpstr>
      <vt:lpstr>PROBLEMATIQUE</vt:lpstr>
      <vt:lpstr>PROBLEMATIQUE</vt:lpstr>
      <vt:lpstr>LESIONS ASSOCIEES</vt:lpstr>
      <vt:lpstr>FACTEURS PREDICTIFS DE CHIRURGIE</vt:lpstr>
      <vt:lpstr>CHIRURGIE PLUS PRÉCOCE Si BICUSPIDIE?</vt:lpstr>
      <vt:lpstr>RESULTATS EN CAS DE REPARATION</vt:lpstr>
      <vt:lpstr>RESULTATS EN CAS DE REPARATION</vt:lpstr>
      <vt:lpstr>FACTEURS EVOLUTIFS SUR L’AORTE SI BAV</vt:lpstr>
      <vt:lpstr>BICUSPIDIE ET REMPLACEMENT DE L'AORTE ASCENDANTE</vt:lpstr>
      <vt:lpstr>APPROCHE ASSOCIEE SUR L’AORTE ASCENDANTE</vt:lpstr>
      <vt:lpstr>INDICATIONS CHIRURGICALES SUR L’AORTE ASCENDANTE</vt:lpstr>
      <vt:lpstr>INDICATIONS CHIRURGICALES SI BICUSPIDIE</vt:lpstr>
      <vt:lpstr>BAV ET CHIRURGIE CARDIAQUE ASSOCIEE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AMS</dc:creator>
  <cp:lastModifiedBy>Fadi FARHAT</cp:lastModifiedBy>
  <cp:revision>52</cp:revision>
  <dcterms:created xsi:type="dcterms:W3CDTF">2014-06-12T06:57:04Z</dcterms:created>
  <dcterms:modified xsi:type="dcterms:W3CDTF">2014-06-12T09:15:24Z</dcterms:modified>
</cp:coreProperties>
</file>